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295" r:id="rId18"/>
    <p:sldId id="296" r:id="rId19"/>
    <p:sldId id="299" r:id="rId20"/>
    <p:sldId id="297" r:id="rId21"/>
    <p:sldId id="306" r:id="rId22"/>
    <p:sldId id="32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D57174-4C8B-49CB-A23B-790509BBF93A}">
          <p14:sldIdLst>
            <p14:sldId id="256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</p14:sldIdLst>
        </p14:section>
        <p14:section name="Untitled Section" id="{FDACE23A-EA3E-45B3-B6D4-0A5223B9EBC0}">
          <p14:sldIdLst>
            <p14:sldId id="295"/>
            <p14:sldId id="296"/>
            <p14:sldId id="299"/>
            <p14:sldId id="297"/>
            <p14:sldId id="306"/>
            <p14:sldId id="32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65C7D-A52F-4AEE-AACF-F3DED69722F3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7CA9C-C6A4-4642-A040-26F48C05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503-0F31-40B5-A7DA-701CE42FCD04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887F-84EC-4723-B78D-70405034D5B4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069D-D19B-4C3E-9272-0DA7D5DF85B3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9F990-0B27-4F4D-A18D-883E3B446B6B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A8A1-BDD7-4232-9F72-E25CB2711A97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02453-186B-44BC-9EAD-1A2ECF4204B9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5099-101C-4B30-A149-CB6D01B6AFF9}" type="datetime1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092D-5DDB-4DAC-A98D-3CEE73B8D36B}" type="datetime1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AB11-614D-4E09-97DE-9FBC8014327F}" type="datetime1">
              <a:rPr lang="en-US" smtClean="0"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9B36-2FF0-478E-8E54-E424AAD80B92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33A87-33FD-4638-8AB7-4FB86D200577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4804DF-0702-4061-8328-639BCC9D110C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haviorwizard.org/w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VLEbOXLL8k" TargetMode="External"/><Relationship Id="rId2" Type="http://schemas.openxmlformats.org/officeDocument/2006/relationships/hyperlink" Target="http://sirc.ca/online_resources/2010SCRI/documents/Bailis_slides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haviormodel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780108"/>
          </a:xfrm>
        </p:spPr>
        <p:txBody>
          <a:bodyPr/>
          <a:lstStyle/>
          <a:p>
            <a:r>
              <a:rPr lang="en-US" dirty="0" smtClean="0"/>
              <a:t>Behaviour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Past &amp; current theories of how to get people from thinking to doing</a:t>
            </a:r>
          </a:p>
          <a:p>
            <a:endParaRPr lang="en-US" dirty="0"/>
          </a:p>
          <a:p>
            <a:r>
              <a:rPr lang="en-US" dirty="0" smtClean="0"/>
              <a:t>Part 3 of 3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1600" dirty="0" smtClean="0"/>
              <a:t>Corinne Hodgson</a:t>
            </a:r>
          </a:p>
          <a:p>
            <a:r>
              <a:rPr lang="en-US" sz="1600" dirty="0" smtClean="0"/>
              <a:t>Corinne S. Hodgson &amp; Associates Inc.</a:t>
            </a:r>
          </a:p>
          <a:p>
            <a:r>
              <a:rPr lang="en-US" sz="1600" dirty="0" smtClean="0"/>
              <a:t>November,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36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2098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each path, should match target behaviour with solutions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Green Dot Behaviour (to do a new behaviour one time), you need to couple the trigger with a motivational element, increase ability by explaining the novel behaviour in terms of one that is familiar, and increase motivation by highlighting benefits</a:t>
            </a:r>
          </a:p>
          <a:p>
            <a:pPr lvl="1"/>
            <a:r>
              <a:rPr lang="en-US" dirty="0" smtClean="0"/>
              <a:t>For Black Path behaviour (e.g., quitting smoking forever), you need to remove the trigger, reduce the motivation to smoke, and reduce the ability to smoke.</a:t>
            </a:r>
          </a:p>
          <a:p>
            <a:r>
              <a:rPr lang="en-US" dirty="0" smtClean="0"/>
              <a:t>For </a:t>
            </a:r>
            <a:r>
              <a:rPr lang="en-US" dirty="0"/>
              <a:t>more information, go to </a:t>
            </a:r>
            <a:r>
              <a:rPr lang="en-US" dirty="0">
                <a:hlinkClick r:id="rId2"/>
              </a:rPr>
              <a:t>http://www.behaviorwizard.org/wp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Wizard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34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/>
          <a:lstStyle/>
          <a:p>
            <a:r>
              <a:rPr lang="en-US" dirty="0" smtClean="0"/>
              <a:t>Basic interest is in creating habit-forming apps and products but has ramifications for behaviour change – especially when using digital resources</a:t>
            </a:r>
          </a:p>
          <a:p>
            <a:r>
              <a:rPr lang="en-US" dirty="0" smtClean="0"/>
              <a:t>Habits are created when there are 4 elements: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Trigger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Variable reward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Investment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Hooked (</a:t>
            </a:r>
            <a:r>
              <a:rPr lang="en-US" dirty="0" err="1" smtClean="0"/>
              <a:t>Nir</a:t>
            </a:r>
            <a:r>
              <a:rPr lang="en-US" dirty="0" smtClean="0"/>
              <a:t> </a:t>
            </a:r>
            <a:r>
              <a:rPr lang="en-US" dirty="0" err="1" smtClean="0"/>
              <a:t>Eyal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05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Hooked Model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101083" y="2057400"/>
            <a:ext cx="4234" cy="39925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76400" y="4132421"/>
            <a:ext cx="5867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ent Arrow 14"/>
          <p:cNvSpPr/>
          <p:nvPr/>
        </p:nvSpPr>
        <p:spPr>
          <a:xfrm rot="5400000">
            <a:off x="4752973" y="2130171"/>
            <a:ext cx="1304036" cy="229641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10800000">
            <a:off x="4251701" y="4208621"/>
            <a:ext cx="2112774" cy="14478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6200000">
            <a:off x="2019300" y="3789524"/>
            <a:ext cx="1524004" cy="220979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>
            <a:off x="1752601" y="2514600"/>
            <a:ext cx="2209799" cy="139039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540" y="5316816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INVESTMENT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58248" y="284046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15860" y="214526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TRIGGER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558248" y="4800917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REWARD</a:t>
            </a:r>
            <a:endParaRPr lang="en-US" b="1" dirty="0"/>
          </a:p>
        </p:txBody>
      </p:sp>
      <p:pic>
        <p:nvPicPr>
          <p:cNvPr id="1029" name="Picture 5" descr="C:\Users\Owner\AppData\Local\Microsoft\Windows\Temporary Internet Files\Content.IE5\TDJR5FJ3\MC90043385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32" y="4329449"/>
            <a:ext cx="942936" cy="94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wner\AppData\Local\Microsoft\Windows\Temporary Internet Files\Content.IE5\67G7LCE0\MC9000787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82" y="2849654"/>
            <a:ext cx="949871" cy="118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Owner\AppData\Local\Microsoft\Windows\Temporary Internet Files\Content.IE5\7FVHEX2E\MC90034030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928" y="3080212"/>
            <a:ext cx="567032" cy="96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478382" y="5867400"/>
            <a:ext cx="3772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/>
              <a:t>Hooked, How to Build Habit-Forming Products</a:t>
            </a:r>
            <a:r>
              <a:rPr lang="en-US" sz="1400" dirty="0" smtClean="0"/>
              <a:t>, </a:t>
            </a:r>
          </a:p>
          <a:p>
            <a:pPr algn="ctr"/>
            <a:r>
              <a:rPr lang="en-US" sz="1400" dirty="0" err="1" smtClean="0"/>
              <a:t>Nir</a:t>
            </a:r>
            <a:r>
              <a:rPr lang="en-US" sz="1400" dirty="0" smtClean="0"/>
              <a:t> </a:t>
            </a:r>
            <a:r>
              <a:rPr lang="en-US" sz="1400" dirty="0" err="1" smtClean="0"/>
              <a:t>Eyal</a:t>
            </a:r>
            <a:r>
              <a:rPr lang="en-US" sz="1400" dirty="0" smtClean="0"/>
              <a:t> with Ryan Hoover</a:t>
            </a:r>
            <a:endParaRPr lang="en-US" sz="1400" dirty="0"/>
          </a:p>
        </p:txBody>
      </p:sp>
      <p:pic>
        <p:nvPicPr>
          <p:cNvPr id="1035" name="Picture 11" descr="C:\Users\Owner\AppData\Local\Microsoft\Windows\Temporary Internet Files\Content.IE5\TDJR5FJ3\MC9003909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73707"/>
            <a:ext cx="774526" cy="105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89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/>
          </a:bodyPr>
          <a:lstStyle/>
          <a:p>
            <a:r>
              <a:rPr lang="en-US" dirty="0" smtClean="0"/>
              <a:t>External triggers:</a:t>
            </a:r>
          </a:p>
          <a:p>
            <a:pPr lvl="1"/>
            <a:r>
              <a:rPr lang="en-US" dirty="0" smtClean="0"/>
              <a:t>Paid triggers such as ads</a:t>
            </a:r>
          </a:p>
          <a:p>
            <a:pPr lvl="1"/>
            <a:r>
              <a:rPr lang="en-US" dirty="0" smtClean="0"/>
              <a:t>Earned triggers such as viral videos or news stories</a:t>
            </a:r>
          </a:p>
          <a:p>
            <a:pPr lvl="1"/>
            <a:r>
              <a:rPr lang="en-US" dirty="0" smtClean="0"/>
              <a:t>Relationship triggers  - recommendation from a friend</a:t>
            </a:r>
          </a:p>
          <a:p>
            <a:pPr lvl="1"/>
            <a:r>
              <a:rPr lang="en-US" dirty="0" smtClean="0"/>
              <a:t>Owned trigger – e.g., icon on display or phone</a:t>
            </a:r>
          </a:p>
          <a:p>
            <a:r>
              <a:rPr lang="en-US" dirty="0" smtClean="0"/>
              <a:t>Internal triggers:</a:t>
            </a:r>
          </a:p>
          <a:p>
            <a:pPr lvl="1"/>
            <a:r>
              <a:rPr lang="en-US" dirty="0" smtClean="0"/>
              <a:t>Emotions such as boredom, loneliness, frustration or confusion</a:t>
            </a:r>
          </a:p>
          <a:p>
            <a:pPr lvl="1"/>
            <a:r>
              <a:rPr lang="en-US" dirty="0" smtClean="0"/>
              <a:t>Desire to be entertained</a:t>
            </a:r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in Hooked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7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14733" cy="3450696"/>
          </a:xfrm>
        </p:spPr>
        <p:txBody>
          <a:bodyPr/>
          <a:lstStyle/>
          <a:p>
            <a:r>
              <a:rPr lang="en-US" dirty="0" smtClean="0"/>
              <a:t>Whether or not person takes action depends upon several factors</a:t>
            </a:r>
          </a:p>
          <a:p>
            <a:r>
              <a:rPr lang="en-US" dirty="0" smtClean="0"/>
              <a:t>Uses Self-Determination Theory (see Part 2) and </a:t>
            </a:r>
            <a:r>
              <a:rPr lang="en-US" dirty="0" err="1" smtClean="0"/>
              <a:t>Fogg</a:t>
            </a:r>
            <a:r>
              <a:rPr lang="en-US" dirty="0" smtClean="0"/>
              <a:t> Behavior Model to explain shift from inaction to action</a:t>
            </a:r>
          </a:p>
          <a:p>
            <a:r>
              <a:rPr lang="en-US" dirty="0" smtClean="0"/>
              <a:t>Simplicity can help movement into action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in Hooked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21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2675466"/>
            <a:ext cx="8001000" cy="3725333"/>
          </a:xfrm>
        </p:spPr>
        <p:txBody>
          <a:bodyPr>
            <a:normAutofit/>
          </a:bodyPr>
          <a:lstStyle/>
          <a:p>
            <a:r>
              <a:rPr lang="en-US" dirty="0" smtClean="0"/>
              <a:t>Not referring to incentives or virtual rewards such as virtual badges </a:t>
            </a:r>
          </a:p>
          <a:p>
            <a:r>
              <a:rPr lang="en-US" dirty="0" smtClean="0"/>
              <a:t>Best reward is </a:t>
            </a:r>
            <a:r>
              <a:rPr lang="en-US" b="1" dirty="0" smtClean="0"/>
              <a:t>anticipation</a:t>
            </a:r>
            <a:r>
              <a:rPr lang="en-US" dirty="0" smtClean="0"/>
              <a:t> of satisfying a need</a:t>
            </a:r>
          </a:p>
          <a:p>
            <a:r>
              <a:rPr lang="en-US" dirty="0" smtClean="0"/>
              <a:t>Three types of rewards:</a:t>
            </a:r>
          </a:p>
          <a:p>
            <a:pPr lvl="1"/>
            <a:r>
              <a:rPr lang="en-US" dirty="0" smtClean="0"/>
              <a:t>Rewards of the </a:t>
            </a:r>
            <a:r>
              <a:rPr lang="en-US" b="1" dirty="0" smtClean="0"/>
              <a:t>tribe</a:t>
            </a:r>
            <a:r>
              <a:rPr lang="en-US" dirty="0" smtClean="0"/>
              <a:t> (think relatedness)</a:t>
            </a:r>
          </a:p>
          <a:p>
            <a:pPr lvl="1"/>
            <a:r>
              <a:rPr lang="en-US" dirty="0" smtClean="0"/>
              <a:t>Rewards of the </a:t>
            </a:r>
            <a:r>
              <a:rPr lang="en-US" b="1" dirty="0" smtClean="0"/>
              <a:t>hunt</a:t>
            </a:r>
            <a:r>
              <a:rPr lang="en-US" dirty="0" smtClean="0"/>
              <a:t>  - the most effective rewards may be variable so you never know when you’ll be rewarded</a:t>
            </a:r>
          </a:p>
          <a:p>
            <a:pPr lvl="1"/>
            <a:r>
              <a:rPr lang="en-US" dirty="0" smtClean="0"/>
              <a:t>Rewards of the </a:t>
            </a:r>
            <a:r>
              <a:rPr lang="en-US" b="1" dirty="0" smtClean="0"/>
              <a:t>self</a:t>
            </a:r>
            <a:r>
              <a:rPr lang="en-US" dirty="0" smtClean="0"/>
              <a:t> – Self-Determination Theory’s autonomy and competence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 in Hooked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16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667000"/>
            <a:ext cx="7747000" cy="3450696"/>
          </a:xfrm>
        </p:spPr>
        <p:txBody>
          <a:bodyPr/>
          <a:lstStyle/>
          <a:p>
            <a:r>
              <a:rPr lang="en-US" dirty="0" smtClean="0"/>
              <a:t>More time and effort a person puts into an activity, product or service, they more he/she will value it</a:t>
            </a:r>
          </a:p>
          <a:p>
            <a:r>
              <a:rPr lang="en-US" dirty="0" smtClean="0"/>
              <a:t>The more effort and time a person puts into something, the more likely they are to consistently do it/use it</a:t>
            </a:r>
          </a:p>
          <a:p>
            <a:r>
              <a:rPr lang="en-US" dirty="0" smtClean="0"/>
              <a:t>The greater the investment, the greater the likelihood of responding to the next trigger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in the Hooked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46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Don’t ask people how they are doing in making changes (progress reports)</a:t>
            </a:r>
          </a:p>
          <a:p>
            <a:r>
              <a:rPr lang="en-US" dirty="0" smtClean="0"/>
              <a:t>Why not:</a:t>
            </a:r>
          </a:p>
          <a:p>
            <a:pPr lvl="1"/>
            <a:r>
              <a:rPr lang="en-US" dirty="0" smtClean="0"/>
              <a:t>Focuses on performance rather than effort (entity rather than growth mindset)</a:t>
            </a:r>
          </a:p>
          <a:p>
            <a:pPr lvl="1"/>
            <a:r>
              <a:rPr lang="en-US" dirty="0" smtClean="0"/>
              <a:t>Reminding people of how good they’ve been gives them “license to sin”</a:t>
            </a:r>
          </a:p>
          <a:p>
            <a:r>
              <a:rPr lang="en-US" dirty="0" smtClean="0"/>
              <a:t>Alternative: ask people to reiterate why they want to change (reinforce expectancies &amp; motivation)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Curiosities of science - 1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2675466"/>
            <a:ext cx="7670800" cy="37253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Both good &amp; bad behaviours are contagious in social networks  (e.g., spread of obesity – see Christakis &amp; Fowler </a:t>
            </a:r>
            <a:r>
              <a:rPr lang="en-US" i="1" dirty="0" smtClean="0"/>
              <a:t>NEJM </a:t>
            </a:r>
            <a:r>
              <a:rPr lang="en-US" dirty="0" smtClean="0"/>
              <a:t>2007 video; Gladstone’s </a:t>
            </a:r>
            <a:r>
              <a:rPr lang="en-US" i="1" dirty="0" smtClean="0"/>
              <a:t>The Tipping Point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Don’t reinforce negative behaviours by suggesting they are the norm (e.g., “ over 60% of Canadians are overweight”)</a:t>
            </a:r>
          </a:p>
          <a:p>
            <a:r>
              <a:rPr lang="en-US" dirty="0" smtClean="0"/>
              <a:t>Alternatives: </a:t>
            </a:r>
          </a:p>
          <a:p>
            <a:pPr lvl="1"/>
            <a:r>
              <a:rPr lang="en-US" dirty="0" smtClean="0"/>
              <a:t>position target behaviour as the norm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emind people of their goals to strengthen their immune response to others’ behaviours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Curiosities of science - 2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09800"/>
            <a:ext cx="8153399" cy="43434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Don’t tell people to avoid thinking about a negative behaviour (e.g., high fat foods)</a:t>
            </a:r>
          </a:p>
          <a:p>
            <a:r>
              <a:rPr lang="en-US" dirty="0" smtClean="0"/>
              <a:t>Why: The more you try </a:t>
            </a:r>
            <a:r>
              <a:rPr lang="en-US" i="1" dirty="0" smtClean="0"/>
              <a:t>not</a:t>
            </a:r>
            <a:r>
              <a:rPr lang="en-US" dirty="0" smtClean="0"/>
              <a:t> to think of something:</a:t>
            </a:r>
          </a:p>
          <a:p>
            <a:pPr lvl="1"/>
            <a:r>
              <a:rPr lang="en-US" dirty="0" smtClean="0"/>
              <a:t>the more you will think about it &amp; the more compelling the idea will be (ironic rebound)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more likely you are to do the very behaviour you’re trying to suppress (e.g., food restrainers are more likely to overeat)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Alternative (acceptance therapy): don’t try to suppress thought but recognize it for what it is, remind yourself you don’t have to act on it, &amp; use breathing and positive imagery to control your physiological reaction to it</a:t>
            </a:r>
          </a:p>
          <a:p>
            <a:r>
              <a:rPr lang="en-US" dirty="0" err="1" smtClean="0"/>
              <a:t>Lavel</a:t>
            </a:r>
            <a:r>
              <a:rPr lang="en-US" dirty="0" smtClean="0"/>
              <a:t> University study found Health-At-Any-Size approach emphasizing what people </a:t>
            </a:r>
            <a:r>
              <a:rPr lang="en-US" i="1" dirty="0" smtClean="0"/>
              <a:t>can</a:t>
            </a:r>
            <a:r>
              <a:rPr lang="en-US" dirty="0" smtClean="0"/>
              <a:t> eat &amp; do led to better long-term weight attitudes &amp; management than standard dieting approaches (Gagnon-</a:t>
            </a:r>
            <a:r>
              <a:rPr lang="en-US" dirty="0" err="1" smtClean="0"/>
              <a:t>Girouard</a:t>
            </a:r>
            <a:r>
              <a:rPr lang="en-US" dirty="0" smtClean="0"/>
              <a:t>  </a:t>
            </a:r>
            <a:r>
              <a:rPr lang="en-US" i="1" dirty="0" smtClean="0"/>
              <a:t>J Obesity</a:t>
            </a:r>
            <a:r>
              <a:rPr lang="en-US" dirty="0" smtClean="0"/>
              <a:t> 2010)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962400" y="6482715"/>
            <a:ext cx="1161826" cy="365125"/>
          </a:xfrm>
        </p:spPr>
        <p:txBody>
          <a:bodyPr/>
          <a:lstStyle/>
          <a:p>
            <a:fld id="{8D2EFC52-5B7E-46F5-AD9D-59DE77D45ACB}" type="slidenum">
              <a:rPr lang="en-US" smtClean="0"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Curiosities of science - 3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 1</a:t>
            </a:r>
          </a:p>
          <a:p>
            <a:pPr lvl="1"/>
            <a:r>
              <a:rPr lang="en-US" dirty="0" smtClean="0"/>
              <a:t>Traditional theories such as </a:t>
            </a:r>
            <a:r>
              <a:rPr lang="en-US" dirty="0" err="1" smtClean="0"/>
              <a:t>Transtheoretical</a:t>
            </a:r>
            <a:r>
              <a:rPr lang="en-US" dirty="0" smtClean="0"/>
              <a:t> Model, Model of Reasoned Action/Planned Behaviour, and Social Cognitive Theory</a:t>
            </a:r>
          </a:p>
          <a:p>
            <a:pPr lvl="1"/>
            <a:r>
              <a:rPr lang="en-US" dirty="0" smtClean="0"/>
              <a:t>Opportunities from other areas of psychology: achievement theory, self theory, and self-determination theory</a:t>
            </a:r>
          </a:p>
          <a:p>
            <a:r>
              <a:rPr lang="en-US" dirty="0" smtClean="0"/>
              <a:t>Part 2:</a:t>
            </a:r>
            <a:r>
              <a:rPr lang="en-US" b="1" dirty="0" smtClean="0"/>
              <a:t> </a:t>
            </a:r>
            <a:r>
              <a:rPr lang="en-US" dirty="0" smtClean="0"/>
              <a:t>Health Action Process Approach and Self-Regulation</a:t>
            </a:r>
          </a:p>
          <a:p>
            <a:r>
              <a:rPr lang="en-US" b="1" dirty="0" smtClean="0"/>
              <a:t>Part 3: New models from interactive health (</a:t>
            </a:r>
            <a:r>
              <a:rPr lang="en-US" b="1" dirty="0" err="1" smtClean="0"/>
              <a:t>Fogg</a:t>
            </a:r>
            <a:r>
              <a:rPr lang="en-US" b="1" dirty="0" smtClean="0"/>
              <a:t>, </a:t>
            </a:r>
            <a:r>
              <a:rPr lang="en-US" b="1" dirty="0" err="1" smtClean="0"/>
              <a:t>Eyal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42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057400"/>
            <a:ext cx="8229599" cy="4495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Bandura A. </a:t>
            </a:r>
            <a:r>
              <a:rPr lang="en-US" i="1" dirty="0" smtClean="0"/>
              <a:t>Self-Efficacy in Changing Societies</a:t>
            </a:r>
            <a:r>
              <a:rPr lang="en-US" dirty="0" smtClean="0"/>
              <a:t>. Cambridge University Press (1995)</a:t>
            </a:r>
          </a:p>
          <a:p>
            <a:r>
              <a:rPr lang="en-US" dirty="0" err="1" smtClean="0"/>
              <a:t>Decci</a:t>
            </a:r>
            <a:r>
              <a:rPr lang="en-US" dirty="0" smtClean="0"/>
              <a:t> EL, Ryan RM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Handbook of Self-Determination Research</a:t>
            </a:r>
            <a:r>
              <a:rPr lang="en-US" dirty="0" smtClean="0"/>
              <a:t>. University of Rochester Press (2002)</a:t>
            </a:r>
          </a:p>
          <a:p>
            <a:r>
              <a:rPr lang="en-US" dirty="0" smtClean="0"/>
              <a:t>Elliot AJ, </a:t>
            </a:r>
            <a:r>
              <a:rPr lang="en-US" dirty="0" err="1" smtClean="0"/>
              <a:t>Dweck</a:t>
            </a:r>
            <a:r>
              <a:rPr lang="en-US" dirty="0" smtClean="0"/>
              <a:t> CS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Handbook of Competence and </a:t>
            </a:r>
            <a:r>
              <a:rPr lang="en-US" dirty="0" smtClean="0"/>
              <a:t>Motivation. Guildford Press (2005)</a:t>
            </a:r>
          </a:p>
          <a:p>
            <a:r>
              <a:rPr lang="en-US" dirty="0" err="1" smtClean="0"/>
              <a:t>Glanz</a:t>
            </a:r>
            <a:r>
              <a:rPr lang="en-US" dirty="0" smtClean="0"/>
              <a:t> K, </a:t>
            </a:r>
            <a:r>
              <a:rPr lang="en-US" dirty="0" err="1" smtClean="0"/>
              <a:t>Rimer</a:t>
            </a:r>
            <a:r>
              <a:rPr lang="en-US" dirty="0" smtClean="0"/>
              <a:t> BK, Lewis FM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Health and Behavior and Health Education, Theory, Research, and Practice </a:t>
            </a:r>
            <a:r>
              <a:rPr lang="en-US" dirty="0" smtClean="0"/>
              <a:t>(3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).  </a:t>
            </a:r>
            <a:r>
              <a:rPr lang="en-US" dirty="0" err="1" smtClean="0"/>
              <a:t>Jossey</a:t>
            </a:r>
            <a:r>
              <a:rPr lang="en-US" dirty="0" smtClean="0"/>
              <a:t>-Bass (2002)</a:t>
            </a:r>
          </a:p>
          <a:p>
            <a:r>
              <a:rPr lang="en-US" dirty="0" err="1" smtClean="0"/>
              <a:t>Haggar</a:t>
            </a:r>
            <a:r>
              <a:rPr lang="en-US" dirty="0" smtClean="0"/>
              <a:t> MS, NLD </a:t>
            </a:r>
            <a:r>
              <a:rPr lang="en-US" dirty="0" err="1" smtClean="0"/>
              <a:t>Chatzisarantis</a:t>
            </a:r>
            <a:r>
              <a:rPr lang="en-US" dirty="0" smtClean="0"/>
              <a:t>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Intrinsic Motivation and Self-Determination in Exercise and Sport. </a:t>
            </a:r>
            <a:r>
              <a:rPr lang="en-US" dirty="0" smtClean="0"/>
              <a:t> Human Kinetics (2007)</a:t>
            </a:r>
          </a:p>
          <a:p>
            <a:r>
              <a:rPr lang="en-US" dirty="0" err="1" smtClean="0"/>
              <a:t>Heckhausen</a:t>
            </a:r>
            <a:r>
              <a:rPr lang="en-US" dirty="0" smtClean="0"/>
              <a:t> J, </a:t>
            </a:r>
            <a:r>
              <a:rPr lang="en-US" dirty="0" err="1" smtClean="0"/>
              <a:t>Dweck</a:t>
            </a:r>
            <a:r>
              <a:rPr lang="en-US" dirty="0" smtClean="0"/>
              <a:t> CS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Motivation and Self-Regulation Across the Life Span.</a:t>
            </a:r>
            <a:r>
              <a:rPr lang="en-US" dirty="0" smtClean="0"/>
              <a:t> Cambridge University Press (1998)</a:t>
            </a:r>
          </a:p>
          <a:p>
            <a:r>
              <a:rPr lang="en-US" dirty="0" err="1" smtClean="0"/>
              <a:t>Sansone</a:t>
            </a:r>
            <a:r>
              <a:rPr lang="en-US" dirty="0" smtClean="0"/>
              <a:t> C, </a:t>
            </a:r>
            <a:r>
              <a:rPr lang="en-US" dirty="0" err="1" smtClean="0"/>
              <a:t>Harackiewicz</a:t>
            </a:r>
            <a:r>
              <a:rPr lang="en-US" dirty="0" smtClean="0"/>
              <a:t> JM (</a:t>
            </a:r>
            <a:r>
              <a:rPr lang="en-US" dirty="0" err="1" smtClean="0"/>
              <a:t>eds</a:t>
            </a:r>
            <a:r>
              <a:rPr lang="en-US" dirty="0" smtClean="0"/>
              <a:t>). </a:t>
            </a:r>
            <a:r>
              <a:rPr lang="en-US" i="1" dirty="0" smtClean="0"/>
              <a:t>Intrinsic and Extrinsic Motivation, The Search for Optimal Motivation and Performance.</a:t>
            </a:r>
            <a:r>
              <a:rPr lang="en-US" dirty="0" smtClean="0"/>
              <a:t> Academic Press (2000)</a:t>
            </a:r>
          </a:p>
          <a:p>
            <a:r>
              <a:rPr lang="en-US" dirty="0" smtClean="0"/>
              <a:t>Sheldon KM, Williams G, Joiner T. </a:t>
            </a:r>
            <a:r>
              <a:rPr lang="en-US" i="1" dirty="0" smtClean="0"/>
              <a:t>Self-Determination Theory in the Clinic, Motivating Physical and Mental Health.</a:t>
            </a:r>
            <a:r>
              <a:rPr lang="en-US" dirty="0" smtClean="0"/>
              <a:t> Yale University Press (2003)</a:t>
            </a:r>
          </a:p>
          <a:p>
            <a:r>
              <a:rPr lang="en-US" dirty="0" err="1" smtClean="0"/>
              <a:t>Stroebe</a:t>
            </a:r>
            <a:r>
              <a:rPr lang="en-US" dirty="0" smtClean="0"/>
              <a:t> W. </a:t>
            </a:r>
            <a:r>
              <a:rPr lang="en-US" i="1" dirty="0" smtClean="0"/>
              <a:t>Dieting, Overweight and Obesity, Self-Regulation in a Food-Rich Environment.</a:t>
            </a:r>
            <a:r>
              <a:rPr lang="en-US" dirty="0" smtClean="0"/>
              <a:t> American Psychological Association (2008)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161826" cy="365125"/>
          </a:xfrm>
        </p:spPr>
        <p:txBody>
          <a:bodyPr/>
          <a:lstStyle/>
          <a:p>
            <a:fld id="{8D2EFC52-5B7E-46F5-AD9D-59DE77D45ACB}" type="slidenum">
              <a:rPr lang="en-US" smtClean="0"/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82715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381999" cy="4267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Dan </a:t>
            </a:r>
            <a:r>
              <a:rPr lang="en-US" dirty="0" err="1" smtClean="0"/>
              <a:t>Bailis</a:t>
            </a:r>
            <a:r>
              <a:rPr lang="en-US" dirty="0" smtClean="0"/>
              <a:t> research:</a:t>
            </a:r>
          </a:p>
          <a:p>
            <a:pPr lvl="1"/>
            <a:r>
              <a:rPr lang="en-US" dirty="0" smtClean="0"/>
              <a:t>PDF of </a:t>
            </a:r>
            <a:r>
              <a:rPr lang="en-US" dirty="0" err="1" smtClean="0"/>
              <a:t>Powerpoint</a:t>
            </a:r>
            <a:r>
              <a:rPr lang="en-US" dirty="0" smtClean="0"/>
              <a:t> </a:t>
            </a:r>
            <a:r>
              <a:rPr lang="en-US" dirty="0">
                <a:hlinkClick r:id="rId2"/>
              </a:rPr>
              <a:t>http://sirc.ca/online_resources/2010SCRI/documents/Bailis_slides.pdf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YouTube of presentation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www.youtube.com/watch?v=iVLEbOXLL8k</a:t>
            </a:r>
            <a:r>
              <a:rPr lang="en-US" dirty="0" smtClean="0"/>
              <a:t> </a:t>
            </a:r>
          </a:p>
          <a:p>
            <a:pPr algn="just">
              <a:spcAft>
                <a:spcPts val="600"/>
              </a:spcAft>
            </a:pPr>
            <a:r>
              <a:rPr lang="en-US" dirty="0" err="1" smtClean="0"/>
              <a:t>Baumeister</a:t>
            </a:r>
            <a:r>
              <a:rPr lang="en-US" dirty="0" smtClean="0"/>
              <a:t> RF, </a:t>
            </a:r>
            <a:r>
              <a:rPr lang="en-US" dirty="0" err="1" smtClean="0"/>
              <a:t>Gaillot</a:t>
            </a:r>
            <a:r>
              <a:rPr lang="en-US" dirty="0" smtClean="0"/>
              <a:t> M, </a:t>
            </a:r>
            <a:r>
              <a:rPr lang="en-US" dirty="0" err="1" smtClean="0"/>
              <a:t>DeWall</a:t>
            </a:r>
            <a:r>
              <a:rPr lang="en-US" dirty="0" smtClean="0"/>
              <a:t> CN, Oaten M. Self-regulation and personality: how interventions increase regulatory success, and how depletion moderates the effects of traits on behavior. </a:t>
            </a:r>
            <a:r>
              <a:rPr lang="en-US" i="1" dirty="0" smtClean="0"/>
              <a:t>J of Personality</a:t>
            </a:r>
            <a:r>
              <a:rPr lang="en-US" dirty="0" smtClean="0"/>
              <a:t> 2006;74:1773-1802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Sniehotta</a:t>
            </a:r>
            <a:r>
              <a:rPr lang="en-US" dirty="0" smtClean="0"/>
              <a:t> FF, </a:t>
            </a:r>
            <a:r>
              <a:rPr lang="en-US" dirty="0" err="1" smtClean="0"/>
              <a:t>Scholz</a:t>
            </a:r>
            <a:r>
              <a:rPr lang="en-US" dirty="0" smtClean="0"/>
              <a:t> U, </a:t>
            </a:r>
            <a:r>
              <a:rPr lang="en-US" dirty="0" err="1" smtClean="0"/>
              <a:t>Schwarzer</a:t>
            </a:r>
            <a:r>
              <a:rPr lang="en-US" dirty="0" smtClean="0"/>
              <a:t> R. Bridging the intention-behaviour gap: Planning, self-efficacy, and action control in the adoption and maintenance of physical exercise. </a:t>
            </a:r>
            <a:r>
              <a:rPr lang="en-US" i="1" dirty="0" smtClean="0"/>
              <a:t>Psychology &amp; Health</a:t>
            </a:r>
            <a:r>
              <a:rPr lang="en-US" dirty="0" smtClean="0"/>
              <a:t> 2005;20:143-60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Hofmann W, </a:t>
            </a:r>
            <a:r>
              <a:rPr lang="en-US" dirty="0" err="1" smtClean="0"/>
              <a:t>Baumeister</a:t>
            </a:r>
            <a:r>
              <a:rPr lang="en-US" dirty="0" smtClean="0"/>
              <a:t> RF, Forster G, </a:t>
            </a:r>
            <a:r>
              <a:rPr lang="en-US" dirty="0" err="1" smtClean="0"/>
              <a:t>Vohs</a:t>
            </a:r>
            <a:r>
              <a:rPr lang="en-US" dirty="0" smtClean="0"/>
              <a:t> KD. Everyday temptations: an experience sampling study of desire, conflict, and self-control. </a:t>
            </a:r>
            <a:r>
              <a:rPr lang="en-US" i="1" dirty="0" smtClean="0"/>
              <a:t>J of Personality &amp; Social Psychology</a:t>
            </a:r>
            <a:r>
              <a:rPr lang="en-US" dirty="0" smtClean="0"/>
              <a:t> 2012;102:1318-1335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Boudreax</a:t>
            </a:r>
            <a:r>
              <a:rPr lang="en-US" dirty="0" smtClean="0"/>
              <a:t> MJ, </a:t>
            </a:r>
            <a:r>
              <a:rPr lang="en-US" dirty="0" err="1" smtClean="0"/>
              <a:t>Ozer</a:t>
            </a:r>
            <a:r>
              <a:rPr lang="en-US" dirty="0" smtClean="0"/>
              <a:t> DJ. Goal conflict, goal striving, and psychological well-being. </a:t>
            </a:r>
            <a:r>
              <a:rPr lang="en-US" i="1" dirty="0" smtClean="0"/>
              <a:t>Motivation and Emotion</a:t>
            </a:r>
            <a:r>
              <a:rPr lang="en-US" dirty="0" smtClean="0"/>
              <a:t>. 2013;37:433-443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Webb TL, Joseph J, Yardley L, </a:t>
            </a:r>
            <a:r>
              <a:rPr lang="en-US" dirty="0" err="1" smtClean="0"/>
              <a:t>Michie</a:t>
            </a:r>
            <a:r>
              <a:rPr lang="en-US" dirty="0" smtClean="0"/>
              <a:t> S. Using the internet to promote health behavior change: a systematic review and meta-analysis of the impact of theoretical basis, use of behavior change techniques, and mode of delivery on efficacy. </a:t>
            </a:r>
            <a:r>
              <a:rPr lang="en-US" i="1" dirty="0" smtClean="0"/>
              <a:t>JMIR</a:t>
            </a:r>
            <a:r>
              <a:rPr lang="en-US" dirty="0" smtClean="0"/>
              <a:t> 2010;12(1):e4</a:t>
            </a:r>
          </a:p>
          <a:p>
            <a:r>
              <a:rPr lang="en-US" dirty="0" err="1" smtClean="0"/>
              <a:t>Michie</a:t>
            </a:r>
            <a:r>
              <a:rPr lang="en-US" dirty="0" smtClean="0"/>
              <a:t> S, Prestwich A. Are interventions theory-based? Development of a theory coding scheme. </a:t>
            </a:r>
            <a:r>
              <a:rPr lang="en-US" i="1" dirty="0" smtClean="0"/>
              <a:t> Health Psychology</a:t>
            </a:r>
            <a:r>
              <a:rPr lang="en-US" dirty="0" smtClean="0"/>
              <a:t> 2010;29:1-8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Key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0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Corinne Hodgson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Corinne S. Hodgson &amp; Associates Inc.</a:t>
            </a:r>
          </a:p>
          <a:p>
            <a:r>
              <a:rPr lang="en-US" dirty="0" smtClean="0"/>
              <a:t>corinne@cshassociates.com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Showcard Gothic" panose="04020904020102020604" pitchFamily="82" charset="0"/>
              </a:rPr>
              <a:t>B = mat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get a specific </a:t>
            </a:r>
            <a:r>
              <a:rPr lang="en-US" b="1" dirty="0" smtClean="0"/>
              <a:t>Behaviour</a:t>
            </a:r>
            <a:r>
              <a:rPr lang="en-US" dirty="0" smtClean="0"/>
              <a:t> you need </a:t>
            </a:r>
            <a:r>
              <a:rPr lang="en-US" b="1" dirty="0" smtClean="0"/>
              <a:t>at the same time</a:t>
            </a:r>
          </a:p>
          <a:p>
            <a:pPr marL="301943" lvl="1" indent="0" algn="ctr">
              <a:buNone/>
            </a:pPr>
            <a:r>
              <a:rPr lang="en-US" dirty="0" smtClean="0"/>
              <a:t>Sufficient level of </a:t>
            </a:r>
            <a:r>
              <a:rPr lang="en-US" b="1" dirty="0" smtClean="0"/>
              <a:t>Motivation +</a:t>
            </a:r>
          </a:p>
          <a:p>
            <a:pPr marL="301943" lvl="1" indent="0" algn="ctr">
              <a:buNone/>
            </a:pPr>
            <a:r>
              <a:rPr lang="en-US" dirty="0" smtClean="0"/>
              <a:t>Sufficient level of </a:t>
            </a:r>
            <a:r>
              <a:rPr lang="en-US" b="1" dirty="0" smtClean="0"/>
              <a:t>Ability +</a:t>
            </a:r>
          </a:p>
          <a:p>
            <a:pPr marL="301943" lvl="1" indent="0" algn="ctr">
              <a:buNone/>
            </a:pPr>
            <a:r>
              <a:rPr lang="en-US" b="1" dirty="0" smtClean="0"/>
              <a:t>Trigger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/>
              <a:t>Source: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www.behaviormodel.org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Fogg</a:t>
            </a:r>
            <a:r>
              <a:rPr lang="en-US" dirty="0" smtClean="0"/>
              <a:t> Behavioural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2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2068006"/>
            <a:ext cx="7408333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B= </a:t>
            </a:r>
            <a:r>
              <a:rPr lang="en-US" cap="small" dirty="0" smtClean="0"/>
              <a:t>mat</a:t>
            </a:r>
            <a:endParaRPr lang="en-US" cap="small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26167" y="2133600"/>
            <a:ext cx="38100" cy="3657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64267" y="5791200"/>
            <a:ext cx="5410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6122" y="3701534"/>
            <a:ext cx="1498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16122" y="1840914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High</a:t>
            </a:r>
          </a:p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6122" y="5029200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Low</a:t>
            </a:r>
          </a:p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04907" y="5943600"/>
            <a:ext cx="1245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Hard to Do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77000" y="5925234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Easy to Do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5813474"/>
            <a:ext cx="957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ABILITY</a:t>
            </a:r>
          </a:p>
        </p:txBody>
      </p:sp>
      <p:sp>
        <p:nvSpPr>
          <p:cNvPr id="31" name="Freeform 30"/>
          <p:cNvSpPr/>
          <p:nvPr/>
        </p:nvSpPr>
        <p:spPr>
          <a:xfrm>
            <a:off x="2346463" y="2354006"/>
            <a:ext cx="4587737" cy="3114028"/>
          </a:xfrm>
          <a:custGeom>
            <a:avLst/>
            <a:gdLst>
              <a:gd name="connsiteX0" fmla="*/ 0 w 3728088"/>
              <a:gd name="connsiteY0" fmla="*/ 0 h 2580640"/>
              <a:gd name="connsiteX1" fmla="*/ 3708400 w 3728088"/>
              <a:gd name="connsiteY1" fmla="*/ 2580640 h 2580640"/>
              <a:gd name="connsiteX0" fmla="*/ 0 w 3727333"/>
              <a:gd name="connsiteY0" fmla="*/ 0 h 2580640"/>
              <a:gd name="connsiteX1" fmla="*/ 629920 w 3727333"/>
              <a:gd name="connsiteY1" fmla="*/ 2001520 h 2580640"/>
              <a:gd name="connsiteX2" fmla="*/ 3708400 w 3727333"/>
              <a:gd name="connsiteY2" fmla="*/ 2580640 h 2580640"/>
              <a:gd name="connsiteX0" fmla="*/ 0 w 3729080"/>
              <a:gd name="connsiteY0" fmla="*/ 0 h 2580640"/>
              <a:gd name="connsiteX1" fmla="*/ 822960 w 3729080"/>
              <a:gd name="connsiteY1" fmla="*/ 1940560 h 2580640"/>
              <a:gd name="connsiteX2" fmla="*/ 3708400 w 3729080"/>
              <a:gd name="connsiteY2" fmla="*/ 2580640 h 258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9080" h="2580640">
                <a:moveTo>
                  <a:pt x="0" y="0"/>
                </a:moveTo>
                <a:cubicBezTo>
                  <a:pt x="121920" y="76200"/>
                  <a:pt x="670560" y="1845310"/>
                  <a:pt x="822960" y="1940560"/>
                </a:cubicBezTo>
                <a:cubicBezTo>
                  <a:pt x="2065020" y="2738966"/>
                  <a:pt x="3947160" y="2511213"/>
                  <a:pt x="3708400" y="2580640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98257" y="4343400"/>
            <a:ext cx="1008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Triggers </a:t>
            </a:r>
          </a:p>
          <a:p>
            <a:pPr algn="ctr"/>
            <a:r>
              <a:rPr lang="en-US" b="1" i="1" dirty="0"/>
              <a:t>a</a:t>
            </a:r>
            <a:r>
              <a:rPr lang="en-US" b="1" i="1" dirty="0" smtClean="0"/>
              <a:t>ren’t </a:t>
            </a:r>
          </a:p>
          <a:p>
            <a:pPr algn="ctr"/>
            <a:r>
              <a:rPr lang="en-US" b="1" i="1" dirty="0" smtClean="0"/>
              <a:t>effective</a:t>
            </a:r>
            <a:endParaRPr lang="en-US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65190" y="3701534"/>
            <a:ext cx="1008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Triggers </a:t>
            </a:r>
          </a:p>
          <a:p>
            <a:pPr algn="ctr"/>
            <a:r>
              <a:rPr lang="en-US" b="1" i="1" dirty="0" smtClean="0"/>
              <a:t>ARE </a:t>
            </a:r>
          </a:p>
          <a:p>
            <a:pPr algn="ctr"/>
            <a:r>
              <a:rPr lang="en-US" b="1" i="1" dirty="0" smtClean="0"/>
              <a:t>effective</a:t>
            </a:r>
            <a:endParaRPr lang="en-US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3230442" y="2302579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Activation Threshold</a:t>
            </a:r>
            <a:endParaRPr lang="en-US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2667000" y="2590800"/>
            <a:ext cx="11430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075489" y="3513574"/>
            <a:ext cx="2597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BJ </a:t>
            </a:r>
            <a:r>
              <a:rPr lang="en-US" b="1" dirty="0" err="1" smtClean="0"/>
              <a:t>Fogg</a:t>
            </a:r>
            <a:endParaRPr lang="en-US" b="1" dirty="0" smtClean="0"/>
          </a:p>
          <a:p>
            <a:r>
              <a:rPr lang="en-US" b="1" i="1" dirty="0" smtClean="0"/>
              <a:t>www.behaviormodel.org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9516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Three basic motivators:</a:t>
            </a:r>
          </a:p>
          <a:p>
            <a:pPr lvl="1"/>
            <a:r>
              <a:rPr lang="en-US" dirty="0" smtClean="0"/>
              <a:t>Sensation – pleasure vs. pain</a:t>
            </a:r>
          </a:p>
          <a:p>
            <a:pPr lvl="1"/>
            <a:r>
              <a:rPr lang="en-US" dirty="0" smtClean="0"/>
              <a:t>Anticipation – hope vs. fear</a:t>
            </a:r>
          </a:p>
          <a:p>
            <a:pPr lvl="1"/>
            <a:r>
              <a:rPr lang="en-US" dirty="0" smtClean="0"/>
              <a:t>Social cohesion – social rejection vs. acceptance</a:t>
            </a:r>
          </a:p>
          <a:p>
            <a:r>
              <a:rPr lang="en-US" dirty="0" smtClean="0"/>
              <a:t>Notice:</a:t>
            </a:r>
          </a:p>
          <a:p>
            <a:pPr lvl="1"/>
            <a:r>
              <a:rPr lang="en-US" dirty="0" smtClean="0"/>
              <a:t>Motivators can be either approach goal (e.g., pleasure) or avoidance goal (in this case, pain)</a:t>
            </a:r>
          </a:p>
          <a:p>
            <a:pPr lvl="1"/>
            <a:r>
              <a:rPr lang="en-US" dirty="0" smtClean="0"/>
              <a:t>Social cohesion motivator reflects </a:t>
            </a:r>
            <a:r>
              <a:rPr lang="en-US" i="1" dirty="0" smtClean="0"/>
              <a:t>relatedness</a:t>
            </a:r>
            <a:r>
              <a:rPr lang="en-US" dirty="0" smtClean="0"/>
              <a:t> in Self-Determination Theory</a:t>
            </a:r>
          </a:p>
          <a:p>
            <a:r>
              <a:rPr lang="en-US" dirty="0" smtClean="0"/>
              <a:t>How strong is the sense of motivation?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in </a:t>
            </a:r>
            <a:r>
              <a:rPr lang="en-US" dirty="0" err="1" smtClean="0"/>
              <a:t>Fogg</a:t>
            </a:r>
            <a:r>
              <a:rPr lang="en-US" dirty="0" smtClean="0"/>
              <a:t> Behavior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1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967133" cy="3687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Do you have the skills to change?</a:t>
            </a:r>
          </a:p>
          <a:p>
            <a:r>
              <a:rPr lang="en-US" dirty="0" smtClean="0"/>
              <a:t>Do you have the resources to change?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Knowledge or skills</a:t>
            </a:r>
          </a:p>
          <a:p>
            <a:pPr lvl="1"/>
            <a:r>
              <a:rPr lang="en-US" dirty="0" smtClean="0"/>
              <a:t>Physical or mental resources (think self-regulation!)</a:t>
            </a:r>
          </a:p>
          <a:p>
            <a:r>
              <a:rPr lang="en-US" dirty="0" smtClean="0"/>
              <a:t>Are you asking the person to do something that is easy or hard?</a:t>
            </a:r>
          </a:p>
          <a:p>
            <a:r>
              <a:rPr lang="en-US" dirty="0" smtClean="0"/>
              <a:t>“Simplicity is a function of your scarcest resource at that moment.”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Ability in the </a:t>
            </a:r>
            <a:r>
              <a:rPr lang="en-US" dirty="0" err="1" smtClean="0"/>
              <a:t>Fogg</a:t>
            </a:r>
            <a:r>
              <a:rPr lang="en-US" dirty="0" smtClean="0"/>
              <a:t> Behavior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5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305801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Behaviours will not happen without a trigger</a:t>
            </a:r>
          </a:p>
          <a:p>
            <a:r>
              <a:rPr lang="en-US" dirty="0" smtClean="0"/>
              <a:t>Triggers can be:</a:t>
            </a:r>
          </a:p>
          <a:p>
            <a:pPr lvl="1"/>
            <a:r>
              <a:rPr lang="en-US" b="1" dirty="0" smtClean="0"/>
              <a:t>External</a:t>
            </a:r>
            <a:r>
              <a:rPr lang="en-US" dirty="0" smtClean="0"/>
              <a:t> (e.g., ping on your phone)</a:t>
            </a:r>
          </a:p>
          <a:p>
            <a:pPr lvl="1"/>
            <a:r>
              <a:rPr lang="en-US" b="1" dirty="0" smtClean="0"/>
              <a:t>Environmental </a:t>
            </a:r>
            <a:r>
              <a:rPr lang="en-US" dirty="0" smtClean="0"/>
              <a:t>(e.g., walking into cafeteria triggers urge to eat)</a:t>
            </a:r>
          </a:p>
          <a:p>
            <a:pPr lvl="1"/>
            <a:r>
              <a:rPr lang="en-US" b="1" dirty="0" smtClean="0"/>
              <a:t>Internal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Fogg</a:t>
            </a:r>
            <a:r>
              <a:rPr lang="en-US" dirty="0" smtClean="0"/>
              <a:t> model there are 3 types of triggers:</a:t>
            </a:r>
          </a:p>
          <a:p>
            <a:pPr lvl="1"/>
            <a:r>
              <a:rPr lang="en-US" b="1" dirty="0" smtClean="0"/>
              <a:t>Facilitator: </a:t>
            </a:r>
            <a:r>
              <a:rPr lang="en-US" dirty="0" smtClean="0"/>
              <a:t>in situations of high motivation but low ability</a:t>
            </a:r>
          </a:p>
          <a:p>
            <a:pPr lvl="1"/>
            <a:r>
              <a:rPr lang="en-US" b="1" dirty="0" smtClean="0"/>
              <a:t>Spark: </a:t>
            </a:r>
            <a:r>
              <a:rPr lang="en-US" dirty="0" smtClean="0"/>
              <a:t>situations of high ability but low motivation</a:t>
            </a:r>
          </a:p>
          <a:p>
            <a:pPr lvl="1"/>
            <a:r>
              <a:rPr lang="en-US" b="1" dirty="0" smtClean="0"/>
              <a:t>Signal: </a:t>
            </a:r>
            <a:r>
              <a:rPr lang="en-US" dirty="0" smtClean="0"/>
              <a:t>situation of both high ability &amp; motivation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Triggers in the </a:t>
            </a:r>
            <a:r>
              <a:rPr lang="en-US" dirty="0" err="1" smtClean="0"/>
              <a:t>Fogg</a:t>
            </a:r>
            <a:r>
              <a:rPr lang="en-US" dirty="0" smtClean="0"/>
              <a:t> Behavior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6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15 ways behaviour can change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Cross-tabulation of 2 dimensions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The time frame</a:t>
            </a:r>
          </a:p>
          <a:p>
            <a:pPr lvl="2"/>
            <a:r>
              <a:rPr lang="en-US" dirty="0" smtClean="0"/>
              <a:t>One-time</a:t>
            </a:r>
          </a:p>
          <a:p>
            <a:pPr lvl="2"/>
            <a:r>
              <a:rPr lang="en-US" dirty="0" smtClean="0"/>
              <a:t>Limited duration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Permanent change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b="1" dirty="0" smtClean="0"/>
              <a:t>The type of behaviour change</a:t>
            </a:r>
          </a:p>
          <a:p>
            <a:pPr lvl="2"/>
            <a:r>
              <a:rPr lang="en-US" dirty="0" smtClean="0"/>
              <a:t>A new, unfamiliar behaviour</a:t>
            </a:r>
          </a:p>
          <a:p>
            <a:pPr lvl="2"/>
            <a:r>
              <a:rPr lang="en-US" dirty="0" smtClean="0"/>
              <a:t>A familiar behaviour</a:t>
            </a:r>
          </a:p>
          <a:p>
            <a:pPr lvl="2"/>
            <a:r>
              <a:rPr lang="en-US" dirty="0" smtClean="0"/>
              <a:t>Increasing behaviour intensity or duration</a:t>
            </a:r>
          </a:p>
          <a:p>
            <a:pPr lvl="2"/>
            <a:r>
              <a:rPr lang="en-US" dirty="0" smtClean="0"/>
              <a:t>Decreasing behaviour intensity or duration</a:t>
            </a:r>
          </a:p>
          <a:p>
            <a:pPr lvl="2"/>
            <a:r>
              <a:rPr lang="en-US" dirty="0" smtClean="0"/>
              <a:t>Stopping a behaviour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Fogg</a:t>
            </a:r>
            <a:r>
              <a:rPr lang="en-US" dirty="0" smtClean="0"/>
              <a:t> Behavior Grid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3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5791200" cy="4515662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3920" y="2286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Fogg</a:t>
            </a:r>
            <a:r>
              <a:rPr lang="en-US" dirty="0" smtClean="0"/>
              <a:t> Behavior Grid/Behavior Wizard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911631"/>
            <a:ext cx="7003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For </a:t>
            </a:r>
            <a:r>
              <a:rPr lang="en-US" sz="1400" dirty="0"/>
              <a:t>more </a:t>
            </a:r>
            <a:r>
              <a:rPr lang="en-US" sz="1400" dirty="0" smtClean="0"/>
              <a:t>information go </a:t>
            </a:r>
            <a:r>
              <a:rPr lang="en-US" sz="1400" dirty="0"/>
              <a:t>to </a:t>
            </a:r>
            <a:r>
              <a:rPr lang="en-US" sz="1400" dirty="0" smtClean="0"/>
              <a:t>http</a:t>
            </a:r>
            <a:r>
              <a:rPr lang="en-US" sz="1400" dirty="0"/>
              <a:t>://captology.stanford.edu/projects/behavior-wizard-2.html</a:t>
            </a:r>
          </a:p>
        </p:txBody>
      </p:sp>
    </p:spTree>
    <p:extLst>
      <p:ext uri="{BB962C8B-B14F-4D97-AF65-F5344CB8AC3E}">
        <p14:creationId xmlns:p14="http://schemas.microsoft.com/office/powerpoint/2010/main" val="3045704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1824</TotalTime>
  <Words>1691</Words>
  <Application>Microsoft Office PowerPoint</Application>
  <PresentationFormat>On-screen Show (4:3)</PresentationFormat>
  <Paragraphs>215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Waveform</vt:lpstr>
      <vt:lpstr>Behaviour Change</vt:lpstr>
      <vt:lpstr>Overview</vt:lpstr>
      <vt:lpstr>Fogg Behavioural Model</vt:lpstr>
      <vt:lpstr>B= mat</vt:lpstr>
      <vt:lpstr>Motivation in Fogg Behavior Model</vt:lpstr>
      <vt:lpstr>Ability in the Fogg Behavior Model</vt:lpstr>
      <vt:lpstr>Triggers in the Fogg Behavior Model</vt:lpstr>
      <vt:lpstr>Fogg Behavior Grid </vt:lpstr>
      <vt:lpstr>Fogg Behavior Grid/Behavior Wizard</vt:lpstr>
      <vt:lpstr>Behavior Wizard</vt:lpstr>
      <vt:lpstr>Hooked (Nir Eyal)</vt:lpstr>
      <vt:lpstr>Hooked Model</vt:lpstr>
      <vt:lpstr>Trigger in Hooked Model</vt:lpstr>
      <vt:lpstr>Action in Hooked Model</vt:lpstr>
      <vt:lpstr>Reward in Hooked Model</vt:lpstr>
      <vt:lpstr>Investment in the Hooked Model</vt:lpstr>
      <vt:lpstr>Curiosities of science - 1</vt:lpstr>
      <vt:lpstr>Curiosities of science - 2</vt:lpstr>
      <vt:lpstr>Curiosities of science - 3</vt:lpstr>
      <vt:lpstr>Texts</vt:lpstr>
      <vt:lpstr>Other Key Resources</vt:lpstr>
      <vt:lpstr>Corinne Hodgson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 Change</dc:title>
  <dc:creator>..</dc:creator>
  <cp:lastModifiedBy>..</cp:lastModifiedBy>
  <cp:revision>108</cp:revision>
  <dcterms:created xsi:type="dcterms:W3CDTF">2013-09-23T13:45:43Z</dcterms:created>
  <dcterms:modified xsi:type="dcterms:W3CDTF">2014-10-31T19:32:32Z</dcterms:modified>
</cp:coreProperties>
</file>