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313" r:id="rId3"/>
    <p:sldId id="289" r:id="rId4"/>
    <p:sldId id="307" r:id="rId5"/>
    <p:sldId id="288" r:id="rId6"/>
    <p:sldId id="257" r:id="rId7"/>
    <p:sldId id="308" r:id="rId8"/>
    <p:sldId id="258" r:id="rId9"/>
    <p:sldId id="310" r:id="rId10"/>
    <p:sldId id="309" r:id="rId11"/>
    <p:sldId id="311" r:id="rId12"/>
    <p:sldId id="259" r:id="rId13"/>
    <p:sldId id="312" r:id="rId14"/>
    <p:sldId id="291" r:id="rId15"/>
    <p:sldId id="274" r:id="rId16"/>
    <p:sldId id="270" r:id="rId17"/>
    <p:sldId id="271" r:id="rId18"/>
    <p:sldId id="272" r:id="rId19"/>
    <p:sldId id="273" r:id="rId20"/>
    <p:sldId id="260" r:id="rId21"/>
    <p:sldId id="261" r:id="rId22"/>
    <p:sldId id="277" r:id="rId23"/>
    <p:sldId id="268" r:id="rId24"/>
    <p:sldId id="278" r:id="rId25"/>
    <p:sldId id="269" r:id="rId26"/>
    <p:sldId id="264" r:id="rId27"/>
    <p:sldId id="266" r:id="rId28"/>
    <p:sldId id="267" r:id="rId29"/>
    <p:sldId id="262" r:id="rId30"/>
    <p:sldId id="314" r:id="rId31"/>
    <p:sldId id="315"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8D57174-4C8B-49CB-A23B-790509BBF93A}">
          <p14:sldIdLst>
            <p14:sldId id="256"/>
            <p14:sldId id="313"/>
            <p14:sldId id="289"/>
            <p14:sldId id="307"/>
            <p14:sldId id="288"/>
            <p14:sldId id="257"/>
            <p14:sldId id="308"/>
            <p14:sldId id="258"/>
            <p14:sldId id="310"/>
            <p14:sldId id="309"/>
            <p14:sldId id="311"/>
            <p14:sldId id="259"/>
            <p14:sldId id="312"/>
            <p14:sldId id="291"/>
            <p14:sldId id="274"/>
            <p14:sldId id="270"/>
            <p14:sldId id="271"/>
            <p14:sldId id="272"/>
            <p14:sldId id="273"/>
            <p14:sldId id="260"/>
            <p14:sldId id="261"/>
            <p14:sldId id="277"/>
            <p14:sldId id="268"/>
            <p14:sldId id="278"/>
            <p14:sldId id="269"/>
            <p14:sldId id="264"/>
            <p14:sldId id="266"/>
            <p14:sldId id="267"/>
            <p14:sldId id="262"/>
            <p14:sldId id="314"/>
            <p14:sldId id="315"/>
          </p14:sldIdLst>
        </p14:section>
        <p14:section name="Untitled Section" id="{FDACE23A-EA3E-45B3-B6D4-0A5223B9EBC0}">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2124" y="-44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E65C7D-A52F-4AEE-AACF-F3DED69722F3}" type="datetimeFigureOut">
              <a:rPr lang="en-US" smtClean="0"/>
              <a:t>10/19/2014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37CA9C-C6A4-4642-A040-26F48C0502C2}" type="slidenum">
              <a:rPr lang="en-US" smtClean="0"/>
              <a:t>‹#›</a:t>
            </a:fld>
            <a:endParaRPr lang="en-US"/>
          </a:p>
        </p:txBody>
      </p:sp>
    </p:spTree>
    <p:extLst>
      <p:ext uri="{BB962C8B-B14F-4D97-AF65-F5344CB8AC3E}">
        <p14:creationId xmlns:p14="http://schemas.microsoft.com/office/powerpoint/2010/main" val="1439173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07FD503-0F31-40B5-A7DA-701CE42FCD04}" type="datetime1">
              <a:rPr lang="en-US" smtClean="0"/>
              <a:t>10/19/2014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
        <p:nvSpPr>
          <p:cNvPr id="6" name="Slide Number Placeholder 5"/>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CB887F-84EC-4723-B78D-70405034D5B4}" type="datetime1">
              <a:rPr lang="en-US" smtClean="0"/>
              <a:t>10/19/2014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
        <p:nvSpPr>
          <p:cNvPr id="6" name="Slide Number Placeholder 5"/>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E8B069D-D19B-4C3E-9272-0DA7D5DF85B3}" type="datetime1">
              <a:rPr lang="en-US" smtClean="0"/>
              <a:t>10/19/2014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
        <p:nvSpPr>
          <p:cNvPr id="6" name="Slide Number Placeholder 5"/>
          <p:cNvSpPr>
            <a:spLocks noGrp="1"/>
          </p:cNvSpPr>
          <p:nvPr>
            <p:ph type="sldNum" sz="quarter" idx="12"/>
          </p:nvPr>
        </p:nvSpPr>
        <p:spPr/>
        <p:txBody>
          <a:bodyPr/>
          <a:lstStyle/>
          <a:p>
            <a:fld id="{8D2EFC52-5B7E-46F5-AD9D-59DE77D45ACB}"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F9F990-0B27-4F4D-A18D-883E3B446B6B}" type="datetime1">
              <a:rPr lang="en-US" smtClean="0"/>
              <a:t>10/19/2014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
        <p:nvSpPr>
          <p:cNvPr id="6" name="Slide Number Placeholder 5"/>
          <p:cNvSpPr>
            <a:spLocks noGrp="1"/>
          </p:cNvSpPr>
          <p:nvPr>
            <p:ph type="sldNum" sz="quarter" idx="12"/>
          </p:nvPr>
        </p:nvSpPr>
        <p:spPr/>
        <p:txBody>
          <a:bodyPr/>
          <a:lstStyle/>
          <a:p>
            <a:fld id="{8D2EFC52-5B7E-46F5-AD9D-59DE77D45ACB}"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96A8A1-BDD7-4232-9F72-E25CB2711A97}" type="datetime1">
              <a:rPr lang="en-US" smtClean="0"/>
              <a:t>10/19/2014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
        <p:nvSpPr>
          <p:cNvPr id="6" name="Slide Number Placeholder 5"/>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F302453-186B-44BC-9EAD-1A2ECF4204B9}" type="datetime1">
              <a:rPr lang="en-US" smtClean="0"/>
              <a:t>10/19/2014</a:t>
            </a:fld>
            <a:endParaRPr lang="en-US"/>
          </a:p>
        </p:txBody>
      </p:sp>
      <p:sp>
        <p:nvSpPr>
          <p:cNvPr id="6" name="Footer Placeholder 5"/>
          <p:cNvSpPr>
            <a:spLocks noGrp="1"/>
          </p:cNvSpPr>
          <p:nvPr>
            <p:ph type="ftr" sz="quarter" idx="11"/>
          </p:nvPr>
        </p:nvSpPr>
        <p:spPr/>
        <p:txBody>
          <a:bodyPr/>
          <a:lstStyle/>
          <a:p>
            <a:r>
              <a:rPr lang="en-US" smtClean="0"/>
              <a:t>CSH Associates  - From thinking to doing</a:t>
            </a:r>
            <a:endParaRPr lang="en-US"/>
          </a:p>
        </p:txBody>
      </p:sp>
      <p:sp>
        <p:nvSpPr>
          <p:cNvPr id="7" name="Slide Number Placeholder 6"/>
          <p:cNvSpPr>
            <a:spLocks noGrp="1"/>
          </p:cNvSpPr>
          <p:nvPr>
            <p:ph type="sldNum" sz="quarter" idx="12"/>
          </p:nvPr>
        </p:nvSpPr>
        <p:spPr/>
        <p:txBody>
          <a:bodyPr/>
          <a:lstStyle/>
          <a:p>
            <a:fld id="{8D2EFC52-5B7E-46F5-AD9D-59DE77D45ACB}"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945099-101C-4B30-A149-CB6D01B6AFF9}" type="datetime1">
              <a:rPr lang="en-US" smtClean="0"/>
              <a:t>10/19/2014</a:t>
            </a:fld>
            <a:endParaRPr lang="en-US"/>
          </a:p>
        </p:txBody>
      </p:sp>
      <p:sp>
        <p:nvSpPr>
          <p:cNvPr id="8" name="Footer Placeholder 7"/>
          <p:cNvSpPr>
            <a:spLocks noGrp="1"/>
          </p:cNvSpPr>
          <p:nvPr>
            <p:ph type="ftr" sz="quarter" idx="11"/>
          </p:nvPr>
        </p:nvSpPr>
        <p:spPr/>
        <p:txBody>
          <a:bodyPr/>
          <a:lstStyle/>
          <a:p>
            <a:r>
              <a:rPr lang="en-US" smtClean="0"/>
              <a:t>CSH Associates  - From thinking to doing</a:t>
            </a:r>
            <a:endParaRPr lang="en-US"/>
          </a:p>
        </p:txBody>
      </p:sp>
      <p:sp>
        <p:nvSpPr>
          <p:cNvPr id="9" name="Slide Number Placeholder 8"/>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8C092D-5DDB-4DAC-A98D-3CEE73B8D36B}" type="datetime1">
              <a:rPr lang="en-US" smtClean="0"/>
              <a:t>10/19/2014</a:t>
            </a:fld>
            <a:endParaRPr lang="en-US"/>
          </a:p>
        </p:txBody>
      </p:sp>
      <p:sp>
        <p:nvSpPr>
          <p:cNvPr id="4" name="Footer Placeholder 3"/>
          <p:cNvSpPr>
            <a:spLocks noGrp="1"/>
          </p:cNvSpPr>
          <p:nvPr>
            <p:ph type="ftr" sz="quarter" idx="11"/>
          </p:nvPr>
        </p:nvSpPr>
        <p:spPr/>
        <p:txBody>
          <a:bodyPr/>
          <a:lstStyle/>
          <a:p>
            <a:r>
              <a:rPr lang="en-US" smtClean="0"/>
              <a:t>CSH Associates  - From thinking to doing</a:t>
            </a:r>
            <a:endParaRPr lang="en-US"/>
          </a:p>
        </p:txBody>
      </p:sp>
      <p:sp>
        <p:nvSpPr>
          <p:cNvPr id="5" name="Slide Number Placeholder 4"/>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45EAB11-614D-4E09-97DE-9FBC8014327F}" type="datetime1">
              <a:rPr lang="en-US" smtClean="0"/>
              <a:t>10/19/2014</a:t>
            </a:fld>
            <a:endParaRPr lang="en-US"/>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FE09B36-2FF0-478E-8E54-E424AAD80B92}" type="datetime1">
              <a:rPr lang="en-US" smtClean="0"/>
              <a:t>10/19/2014</a:t>
            </a:fld>
            <a:endParaRPr lang="en-US"/>
          </a:p>
        </p:txBody>
      </p:sp>
      <p:sp>
        <p:nvSpPr>
          <p:cNvPr id="6" name="Footer Placeholder 5"/>
          <p:cNvSpPr>
            <a:spLocks noGrp="1"/>
          </p:cNvSpPr>
          <p:nvPr>
            <p:ph type="ftr" sz="quarter" idx="11"/>
          </p:nvPr>
        </p:nvSpPr>
        <p:spPr/>
        <p:txBody>
          <a:bodyPr/>
          <a:lstStyle/>
          <a:p>
            <a:r>
              <a:rPr lang="en-US" smtClean="0"/>
              <a:t>CSH Associates  - From thinking to doing</a:t>
            </a:r>
            <a:endParaRPr lang="en-US"/>
          </a:p>
        </p:txBody>
      </p:sp>
      <p:sp>
        <p:nvSpPr>
          <p:cNvPr id="7" name="Slide Number Placeholder 6"/>
          <p:cNvSpPr>
            <a:spLocks noGrp="1"/>
          </p:cNvSpPr>
          <p:nvPr>
            <p:ph type="sldNum" sz="quarter" idx="12"/>
          </p:nvPr>
        </p:nvSpPr>
        <p:spPr/>
        <p:txBody>
          <a:bodyPr/>
          <a:lstStyle/>
          <a:p>
            <a:fld id="{8D2EFC52-5B7E-46F5-AD9D-59DE77D45ACB}"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F33A87-33FD-4638-8AB7-4FB86D200577}" type="datetime1">
              <a:rPr lang="en-US" smtClean="0"/>
              <a:t>10/19/2014</a:t>
            </a:fld>
            <a:endParaRPr lang="en-US"/>
          </a:p>
        </p:txBody>
      </p:sp>
      <p:sp>
        <p:nvSpPr>
          <p:cNvPr id="6" name="Footer Placeholder 5"/>
          <p:cNvSpPr>
            <a:spLocks noGrp="1"/>
          </p:cNvSpPr>
          <p:nvPr>
            <p:ph type="ftr" sz="quarter" idx="11"/>
          </p:nvPr>
        </p:nvSpPr>
        <p:spPr/>
        <p:txBody>
          <a:bodyPr/>
          <a:lstStyle/>
          <a:p>
            <a:r>
              <a:rPr lang="en-US" smtClean="0"/>
              <a:t>CSH Associates  - From thinking to doing</a:t>
            </a:r>
            <a:endParaRPr lang="en-US"/>
          </a:p>
        </p:txBody>
      </p:sp>
      <p:sp>
        <p:nvSpPr>
          <p:cNvPr id="7" name="Slide Number Placeholder 6"/>
          <p:cNvSpPr>
            <a:spLocks noGrp="1"/>
          </p:cNvSpPr>
          <p:nvPr>
            <p:ph type="sldNum" sz="quarter" idx="12"/>
          </p:nvPr>
        </p:nvSpPr>
        <p:spPr/>
        <p:txBody>
          <a:bodyPr/>
          <a:lstStyle/>
          <a:p>
            <a:fld id="{8D2EFC52-5B7E-46F5-AD9D-59DE77D45ACB}"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B4804DF-0702-4061-8328-639BCC9D110C}" type="datetime1">
              <a:rPr lang="en-US" smtClean="0"/>
              <a:t>10/19/2014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US" smtClean="0"/>
              <a:t>CSH Associates  - From thinking to doing</a:t>
            </a:r>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D2EFC52-5B7E-46F5-AD9D-59DE77D45ACB}"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selfdeterminationtheory.org/"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914400"/>
            <a:ext cx="7772400" cy="1780108"/>
          </a:xfrm>
        </p:spPr>
        <p:txBody>
          <a:bodyPr/>
          <a:lstStyle/>
          <a:p>
            <a:r>
              <a:rPr lang="en-US" dirty="0" smtClean="0"/>
              <a:t>Behaviour Change</a:t>
            </a:r>
            <a:endParaRPr lang="en-US" dirty="0"/>
          </a:p>
        </p:txBody>
      </p:sp>
      <p:sp>
        <p:nvSpPr>
          <p:cNvPr id="3" name="Subtitle 2"/>
          <p:cNvSpPr>
            <a:spLocks noGrp="1"/>
          </p:cNvSpPr>
          <p:nvPr>
            <p:ph type="subTitle" idx="1"/>
          </p:nvPr>
        </p:nvSpPr>
        <p:spPr>
          <a:xfrm>
            <a:off x="1371600" y="3048000"/>
            <a:ext cx="6400800" cy="2438400"/>
          </a:xfrm>
        </p:spPr>
        <p:txBody>
          <a:bodyPr>
            <a:normAutofit fontScale="92500" lnSpcReduction="20000"/>
          </a:bodyPr>
          <a:lstStyle/>
          <a:p>
            <a:r>
              <a:rPr lang="en-US" b="1" dirty="0" smtClean="0"/>
              <a:t>Past &amp; current theories of how to get people from thinking to </a:t>
            </a:r>
            <a:r>
              <a:rPr lang="en-US" b="1" dirty="0" smtClean="0"/>
              <a:t>doing</a:t>
            </a:r>
          </a:p>
          <a:p>
            <a:endParaRPr lang="en-US" dirty="0"/>
          </a:p>
          <a:p>
            <a:r>
              <a:rPr lang="en-US" cap="small" dirty="0" smtClean="0"/>
              <a:t>PART </a:t>
            </a:r>
            <a:r>
              <a:rPr lang="en-US" sz="2600" cap="small" dirty="0" smtClean="0"/>
              <a:t>1</a:t>
            </a:r>
            <a:endParaRPr lang="en-US" sz="2600" cap="small" dirty="0" smtClean="0"/>
          </a:p>
          <a:p>
            <a:endParaRPr lang="en-US" dirty="0" smtClean="0"/>
          </a:p>
          <a:p>
            <a:r>
              <a:rPr lang="en-US" dirty="0" smtClean="0"/>
              <a:t> </a:t>
            </a:r>
            <a:r>
              <a:rPr lang="en-US" sz="1600" b="1" dirty="0" smtClean="0"/>
              <a:t>Corinne Hodgson</a:t>
            </a:r>
          </a:p>
          <a:p>
            <a:r>
              <a:rPr lang="en-US" sz="1600" b="1" dirty="0" smtClean="0"/>
              <a:t>Corinne S. Hodgson &amp; Associates Inc.</a:t>
            </a:r>
          </a:p>
          <a:p>
            <a:r>
              <a:rPr lang="en-US" sz="1600" b="1" dirty="0" smtClean="0"/>
              <a:t>2014</a:t>
            </a:r>
            <a:endParaRPr lang="en-US" sz="1600" b="1" dirty="0"/>
          </a:p>
        </p:txBody>
      </p:sp>
    </p:spTree>
    <p:extLst>
      <p:ext uri="{BB962C8B-B14F-4D97-AF65-F5344CB8AC3E}">
        <p14:creationId xmlns:p14="http://schemas.microsoft.com/office/powerpoint/2010/main" val="7336808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US" dirty="0" smtClean="0"/>
              <a:t>Strengths &amp; Weaknesses of Theory of Reasoned Action/Planned Behaviour</a:t>
            </a:r>
            <a:endParaRPr lang="en-US" dirty="0"/>
          </a:p>
        </p:txBody>
      </p:sp>
      <p:sp>
        <p:nvSpPr>
          <p:cNvPr id="7" name="Text Placeholder 6"/>
          <p:cNvSpPr>
            <a:spLocks noGrp="1"/>
          </p:cNvSpPr>
          <p:nvPr>
            <p:ph type="body" idx="1"/>
          </p:nvPr>
        </p:nvSpPr>
        <p:spPr/>
        <p:txBody>
          <a:bodyPr/>
          <a:lstStyle/>
          <a:p>
            <a:r>
              <a:rPr lang="en-US" b="1" dirty="0" smtClean="0"/>
              <a:t>Strengths</a:t>
            </a:r>
            <a:endParaRPr lang="en-US" b="1" dirty="0"/>
          </a:p>
        </p:txBody>
      </p:sp>
      <p:sp>
        <p:nvSpPr>
          <p:cNvPr id="8" name="Content Placeholder 7"/>
          <p:cNvSpPr>
            <a:spLocks noGrp="1"/>
          </p:cNvSpPr>
          <p:nvPr>
            <p:ph sz="half" idx="2"/>
          </p:nvPr>
        </p:nvSpPr>
        <p:spPr/>
        <p:txBody>
          <a:bodyPr/>
          <a:lstStyle/>
          <a:p>
            <a:r>
              <a:rPr lang="en-US" dirty="0" smtClean="0"/>
              <a:t>Well-established theories that have been used for years &gt; lots of experimental and practical evidence</a:t>
            </a:r>
          </a:p>
          <a:p>
            <a:r>
              <a:rPr lang="en-US" dirty="0" smtClean="0"/>
              <a:t>Easy to understand</a:t>
            </a:r>
            <a:endParaRPr lang="en-US" dirty="0"/>
          </a:p>
        </p:txBody>
      </p:sp>
      <p:sp>
        <p:nvSpPr>
          <p:cNvPr id="9" name="Text Placeholder 8"/>
          <p:cNvSpPr>
            <a:spLocks noGrp="1"/>
          </p:cNvSpPr>
          <p:nvPr>
            <p:ph type="body" sz="quarter" idx="3"/>
          </p:nvPr>
        </p:nvSpPr>
        <p:spPr/>
        <p:txBody>
          <a:bodyPr/>
          <a:lstStyle/>
          <a:p>
            <a:r>
              <a:rPr lang="en-US" b="1" dirty="0" smtClean="0"/>
              <a:t>Weaknesses</a:t>
            </a:r>
            <a:endParaRPr lang="en-US" b="1" dirty="0"/>
          </a:p>
        </p:txBody>
      </p:sp>
      <p:sp>
        <p:nvSpPr>
          <p:cNvPr id="10" name="Content Placeholder 9"/>
          <p:cNvSpPr>
            <a:spLocks noGrp="1"/>
          </p:cNvSpPr>
          <p:nvPr>
            <p:ph sz="quarter" idx="4"/>
          </p:nvPr>
        </p:nvSpPr>
        <p:spPr/>
        <p:txBody>
          <a:bodyPr/>
          <a:lstStyle/>
          <a:p>
            <a:r>
              <a:rPr lang="en-US" dirty="0" smtClean="0"/>
              <a:t>Reality is that people often don’t make “rational” choices or “plan” their behaviour</a:t>
            </a:r>
          </a:p>
          <a:p>
            <a:r>
              <a:rPr lang="en-US" dirty="0" smtClean="0"/>
              <a:t>Assumes that behaviour change naturally follows development of intention</a:t>
            </a:r>
            <a:endParaRPr lang="en-US" dirty="0"/>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10</a:t>
            </a:fld>
            <a:endParaRPr lang="en-US"/>
          </a:p>
        </p:txBody>
      </p:sp>
    </p:spTree>
    <p:extLst>
      <p:ext uri="{BB962C8B-B14F-4D97-AF65-F5344CB8AC3E}">
        <p14:creationId xmlns:p14="http://schemas.microsoft.com/office/powerpoint/2010/main" val="970435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idx="1"/>
          </p:nvPr>
        </p:nvSpPr>
        <p:spPr/>
        <p:txBody>
          <a:bodyPr/>
          <a:lstStyle/>
          <a:p>
            <a:pPr marL="457200" indent="-457200">
              <a:buAutoNum type="arabicPeriod" startAt="3"/>
            </a:pPr>
            <a:r>
              <a:rPr lang="en-US" b="1" dirty="0" smtClean="0"/>
              <a:t>Social Cognitive Theory</a:t>
            </a:r>
          </a:p>
          <a:p>
            <a:pPr marL="0" indent="0">
              <a:buNone/>
            </a:pPr>
            <a:endParaRPr lang="en-US" dirty="0"/>
          </a:p>
          <a:p>
            <a:r>
              <a:rPr lang="en-US" dirty="0" smtClean="0"/>
              <a:t>What we think (cognition) influences our behaviour but is heavily influenced by what we learn from others (social)</a:t>
            </a:r>
            <a:endParaRPr lang="en-US" dirty="0"/>
          </a:p>
        </p:txBody>
      </p:sp>
      <p:sp>
        <p:nvSpPr>
          <p:cNvPr id="7" name="Footer Placeholder 6"/>
          <p:cNvSpPr>
            <a:spLocks noGrp="1"/>
          </p:cNvSpPr>
          <p:nvPr>
            <p:ph type="ftr" sz="quarter" idx="11"/>
          </p:nvPr>
        </p:nvSpPr>
        <p:spPr/>
        <p:txBody>
          <a:bodyPr/>
          <a:lstStyle/>
          <a:p>
            <a:r>
              <a:rPr lang="en-US" smtClean="0"/>
              <a:t>CSH Associates  - From thinking to doing</a:t>
            </a:r>
            <a:endParaRPr lang="en-US"/>
          </a:p>
        </p:txBody>
      </p:sp>
      <p:sp>
        <p:nvSpPr>
          <p:cNvPr id="8" name="Slide Number Placeholder 7"/>
          <p:cNvSpPr>
            <a:spLocks noGrp="1"/>
          </p:cNvSpPr>
          <p:nvPr>
            <p:ph type="sldNum" sz="quarter" idx="12"/>
          </p:nvPr>
        </p:nvSpPr>
        <p:spPr/>
        <p:txBody>
          <a:bodyPr/>
          <a:lstStyle/>
          <a:p>
            <a:fld id="{8D2EFC52-5B7E-46F5-AD9D-59DE77D45ACB}" type="slidenum">
              <a:rPr lang="en-US" smtClean="0"/>
              <a:t>11</a:t>
            </a:fld>
            <a:endParaRPr lang="en-US"/>
          </a:p>
        </p:txBody>
      </p:sp>
      <p:sp>
        <p:nvSpPr>
          <p:cNvPr id="9" name="Title 8"/>
          <p:cNvSpPr>
            <a:spLocks noGrp="1"/>
          </p:cNvSpPr>
          <p:nvPr>
            <p:ph type="title"/>
          </p:nvPr>
        </p:nvSpPr>
        <p:spPr/>
        <p:txBody>
          <a:bodyPr>
            <a:normAutofit fontScale="90000"/>
          </a:bodyPr>
          <a:lstStyle/>
          <a:p>
            <a:r>
              <a:rPr lang="en-US" dirty="0" smtClean="0"/>
              <a:t>Three Most Commonly-used Theories</a:t>
            </a:r>
            <a:endParaRPr lang="en-US" dirty="0"/>
          </a:p>
        </p:txBody>
      </p:sp>
    </p:spTree>
    <p:extLst>
      <p:ext uri="{BB962C8B-B14F-4D97-AF65-F5344CB8AC3E}">
        <p14:creationId xmlns:p14="http://schemas.microsoft.com/office/powerpoint/2010/main" val="4046887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2675467"/>
            <a:ext cx="8000999" cy="1134533"/>
          </a:xfrm>
        </p:spPr>
        <p:txBody>
          <a:bodyPr>
            <a:normAutofit/>
          </a:bodyPr>
          <a:lstStyle/>
          <a:p>
            <a:r>
              <a:rPr lang="en-US" dirty="0" smtClean="0"/>
              <a:t>More holistic approach</a:t>
            </a:r>
          </a:p>
          <a:p>
            <a:r>
              <a:rPr lang="en-US" dirty="0" smtClean="0"/>
              <a:t>Behaviour is the result of a combination of: </a:t>
            </a:r>
          </a:p>
        </p:txBody>
      </p:sp>
      <p:sp>
        <p:nvSpPr>
          <p:cNvPr id="3" name="Title 2"/>
          <p:cNvSpPr>
            <a:spLocks noGrp="1"/>
          </p:cNvSpPr>
          <p:nvPr>
            <p:ph type="title"/>
          </p:nvPr>
        </p:nvSpPr>
        <p:spPr/>
        <p:txBody>
          <a:bodyPr>
            <a:normAutofit fontScale="90000"/>
          </a:bodyPr>
          <a:lstStyle/>
          <a:p>
            <a:r>
              <a:rPr lang="en-US" dirty="0" smtClean="0"/>
              <a:t>Social Cognitive Theory (Miller &amp; Dollard 1941, Bandura 1980s)</a:t>
            </a:r>
            <a:endParaRPr lang="en-US" dirty="0"/>
          </a:p>
        </p:txBody>
      </p:sp>
      <p:sp>
        <p:nvSpPr>
          <p:cNvPr id="4" name="Slide Number Placeholder 3"/>
          <p:cNvSpPr>
            <a:spLocks noGrp="1"/>
          </p:cNvSpPr>
          <p:nvPr>
            <p:ph type="sldNum" sz="quarter" idx="12"/>
          </p:nvPr>
        </p:nvSpPr>
        <p:spPr>
          <a:xfrm>
            <a:off x="4148233" y="6172200"/>
            <a:ext cx="1161826" cy="365125"/>
          </a:xfrm>
        </p:spPr>
        <p:txBody>
          <a:bodyPr/>
          <a:lstStyle/>
          <a:p>
            <a:fld id="{8D2EFC52-5B7E-46F5-AD9D-59DE77D45ACB}" type="slidenum">
              <a:rPr lang="en-US" smtClean="0"/>
              <a:t>12</a:t>
            </a:fld>
            <a:endParaRPr lang="en-US" dirty="0"/>
          </a:p>
        </p:txBody>
      </p:sp>
      <p:sp>
        <p:nvSpPr>
          <p:cNvPr id="5" name="Rectangle 4"/>
          <p:cNvSpPr/>
          <p:nvPr/>
        </p:nvSpPr>
        <p:spPr>
          <a:xfrm>
            <a:off x="1728659" y="4015264"/>
            <a:ext cx="23622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981200" y="4114800"/>
            <a:ext cx="1877437" cy="1477328"/>
          </a:xfrm>
          <a:prstGeom prst="rect">
            <a:avLst/>
          </a:prstGeom>
          <a:noFill/>
        </p:spPr>
        <p:txBody>
          <a:bodyPr wrap="none" rtlCol="0">
            <a:spAutoFit/>
          </a:bodyPr>
          <a:lstStyle/>
          <a:p>
            <a:pPr algn="ctr"/>
            <a:r>
              <a:rPr lang="en-US" b="1" dirty="0" smtClean="0"/>
              <a:t>Personal Factors:</a:t>
            </a:r>
          </a:p>
          <a:p>
            <a:pPr algn="ctr"/>
            <a:r>
              <a:rPr lang="en-US" dirty="0" smtClean="0"/>
              <a:t>Beliefs</a:t>
            </a:r>
          </a:p>
          <a:p>
            <a:pPr algn="ctr"/>
            <a:r>
              <a:rPr lang="en-US" dirty="0" smtClean="0"/>
              <a:t>Self-efficacy</a:t>
            </a:r>
          </a:p>
          <a:p>
            <a:pPr algn="ctr"/>
            <a:r>
              <a:rPr lang="en-US" dirty="0" smtClean="0"/>
              <a:t>Self-control</a:t>
            </a:r>
          </a:p>
          <a:p>
            <a:pPr algn="ctr"/>
            <a:r>
              <a:rPr lang="en-US" dirty="0" smtClean="0"/>
              <a:t>Expectations</a:t>
            </a:r>
            <a:endParaRPr lang="en-US" dirty="0"/>
          </a:p>
        </p:txBody>
      </p:sp>
      <p:sp>
        <p:nvSpPr>
          <p:cNvPr id="7" name="Rectangle 6"/>
          <p:cNvSpPr/>
          <p:nvPr/>
        </p:nvSpPr>
        <p:spPr>
          <a:xfrm>
            <a:off x="5310059" y="4015264"/>
            <a:ext cx="236220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310059" y="4114800"/>
            <a:ext cx="2388794" cy="1477328"/>
          </a:xfrm>
          <a:prstGeom prst="rect">
            <a:avLst/>
          </a:prstGeom>
          <a:noFill/>
        </p:spPr>
        <p:txBody>
          <a:bodyPr wrap="none" rtlCol="0">
            <a:spAutoFit/>
          </a:bodyPr>
          <a:lstStyle/>
          <a:p>
            <a:pPr algn="ctr"/>
            <a:r>
              <a:rPr lang="en-US" b="1" dirty="0" smtClean="0"/>
              <a:t>Social Factors:</a:t>
            </a:r>
          </a:p>
          <a:p>
            <a:pPr algn="ctr"/>
            <a:r>
              <a:rPr lang="en-US" dirty="0" smtClean="0"/>
              <a:t>Environment</a:t>
            </a:r>
          </a:p>
          <a:p>
            <a:pPr algn="ctr"/>
            <a:r>
              <a:rPr lang="en-US" dirty="0" smtClean="0"/>
              <a:t>Observational learning</a:t>
            </a:r>
          </a:p>
          <a:p>
            <a:pPr algn="ctr"/>
            <a:r>
              <a:rPr lang="en-US" dirty="0" smtClean="0"/>
              <a:t>Social </a:t>
            </a:r>
            <a:r>
              <a:rPr lang="en-US" dirty="0" err="1" smtClean="0"/>
              <a:t>modelling</a:t>
            </a:r>
            <a:endParaRPr lang="en-US" dirty="0" smtClean="0"/>
          </a:p>
          <a:p>
            <a:pPr algn="ctr"/>
            <a:r>
              <a:rPr lang="en-US" dirty="0" smtClean="0"/>
              <a:t>Reinforcement</a:t>
            </a:r>
            <a:endParaRPr lang="en-US" dirty="0"/>
          </a:p>
        </p:txBody>
      </p:sp>
      <p:sp>
        <p:nvSpPr>
          <p:cNvPr id="9" name="Cross 8"/>
          <p:cNvSpPr/>
          <p:nvPr/>
        </p:nvSpPr>
        <p:spPr>
          <a:xfrm>
            <a:off x="4343400" y="4328240"/>
            <a:ext cx="609600" cy="556736"/>
          </a:xfrm>
          <a:prstGeom prst="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ooter Placeholder 9"/>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3431415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Social Cognitive Theory</a:t>
            </a:r>
            <a:endParaRPr lang="en-US" dirty="0"/>
          </a:p>
        </p:txBody>
      </p:sp>
      <p:sp>
        <p:nvSpPr>
          <p:cNvPr id="7" name="Text Placeholder 6"/>
          <p:cNvSpPr>
            <a:spLocks noGrp="1"/>
          </p:cNvSpPr>
          <p:nvPr>
            <p:ph type="body" idx="1"/>
          </p:nvPr>
        </p:nvSpPr>
        <p:spPr/>
        <p:txBody>
          <a:bodyPr/>
          <a:lstStyle/>
          <a:p>
            <a:r>
              <a:rPr lang="en-US" b="1" dirty="0" smtClean="0"/>
              <a:t>Strengths</a:t>
            </a:r>
            <a:endParaRPr lang="en-US" b="1" dirty="0"/>
          </a:p>
        </p:txBody>
      </p:sp>
      <p:sp>
        <p:nvSpPr>
          <p:cNvPr id="8" name="Content Placeholder 7"/>
          <p:cNvSpPr>
            <a:spLocks noGrp="1"/>
          </p:cNvSpPr>
          <p:nvPr>
            <p:ph sz="half" idx="2"/>
          </p:nvPr>
        </p:nvSpPr>
        <p:spPr/>
        <p:txBody>
          <a:bodyPr/>
          <a:lstStyle/>
          <a:p>
            <a:r>
              <a:rPr lang="en-US" dirty="0" smtClean="0"/>
              <a:t>Well-established theory</a:t>
            </a:r>
          </a:p>
          <a:p>
            <a:r>
              <a:rPr lang="en-US" dirty="0" smtClean="0"/>
              <a:t>Acknowledges the important role of environment and other people</a:t>
            </a:r>
          </a:p>
          <a:p>
            <a:r>
              <a:rPr lang="en-US" dirty="0" smtClean="0"/>
              <a:t>Because it addresses environment, useful for issues such as smoking</a:t>
            </a:r>
            <a:endParaRPr lang="en-US" dirty="0"/>
          </a:p>
        </p:txBody>
      </p:sp>
      <p:sp>
        <p:nvSpPr>
          <p:cNvPr id="9" name="Text Placeholder 8"/>
          <p:cNvSpPr>
            <a:spLocks noGrp="1"/>
          </p:cNvSpPr>
          <p:nvPr>
            <p:ph type="body" sz="quarter" idx="3"/>
          </p:nvPr>
        </p:nvSpPr>
        <p:spPr/>
        <p:txBody>
          <a:bodyPr/>
          <a:lstStyle/>
          <a:p>
            <a:r>
              <a:rPr lang="en-US" b="1" dirty="0" smtClean="0"/>
              <a:t>Weaknesses</a:t>
            </a:r>
            <a:endParaRPr lang="en-US" b="1" dirty="0"/>
          </a:p>
        </p:txBody>
      </p:sp>
      <p:sp>
        <p:nvSpPr>
          <p:cNvPr id="10" name="Content Placeholder 9"/>
          <p:cNvSpPr>
            <a:spLocks noGrp="1"/>
          </p:cNvSpPr>
          <p:nvPr>
            <p:ph sz="quarter" idx="4"/>
          </p:nvPr>
        </p:nvSpPr>
        <p:spPr/>
        <p:txBody>
          <a:bodyPr/>
          <a:lstStyle/>
          <a:p>
            <a:r>
              <a:rPr lang="en-US" dirty="0" smtClean="0"/>
              <a:t>Weak at understanding the process by which individuals decide to change – especially if they are “going against the flow”</a:t>
            </a:r>
            <a:endParaRPr lang="en-US" dirty="0"/>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13</a:t>
            </a:fld>
            <a:endParaRPr lang="en-US"/>
          </a:p>
        </p:txBody>
      </p:sp>
    </p:spTree>
    <p:extLst>
      <p:ext uri="{BB962C8B-B14F-4D97-AF65-F5344CB8AC3E}">
        <p14:creationId xmlns:p14="http://schemas.microsoft.com/office/powerpoint/2010/main" val="2928076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438400"/>
            <a:ext cx="8305799" cy="4191000"/>
          </a:xfrm>
        </p:spPr>
        <p:txBody>
          <a:bodyPr>
            <a:normAutofit/>
          </a:bodyPr>
          <a:lstStyle/>
          <a:p>
            <a:pPr>
              <a:spcAft>
                <a:spcPts val="600"/>
              </a:spcAft>
            </a:pPr>
            <a:r>
              <a:rPr lang="en-US" dirty="0" smtClean="0"/>
              <a:t> May be time to look at other theories and other areas of psychology to understand the complex process by which people move from just thinking about change to actually taking action</a:t>
            </a:r>
          </a:p>
          <a:p>
            <a:pPr>
              <a:spcAft>
                <a:spcPts val="600"/>
              </a:spcAft>
            </a:pPr>
            <a:r>
              <a:rPr lang="en-US" dirty="0" smtClean="0"/>
              <a:t>Few theories have yet to capitalize on learnings from:</a:t>
            </a:r>
          </a:p>
          <a:p>
            <a:pPr lvl="1">
              <a:spcAft>
                <a:spcPts val="600"/>
              </a:spcAft>
            </a:pPr>
            <a:r>
              <a:rPr lang="en-US" b="1" dirty="0" smtClean="0"/>
              <a:t>Achievement Theory </a:t>
            </a:r>
            <a:r>
              <a:rPr lang="en-US" dirty="0" smtClean="0"/>
              <a:t>(Achievement Goal or Goal Orientation)</a:t>
            </a:r>
          </a:p>
          <a:p>
            <a:pPr lvl="1">
              <a:spcAft>
                <a:spcPts val="600"/>
              </a:spcAft>
            </a:pPr>
            <a:r>
              <a:rPr lang="en-US" b="1" dirty="0" smtClean="0"/>
              <a:t>Self Theory </a:t>
            </a:r>
            <a:r>
              <a:rPr lang="en-US" dirty="0" smtClean="0"/>
              <a:t>or Mindset</a:t>
            </a:r>
          </a:p>
          <a:p>
            <a:pPr lvl="1">
              <a:spcAft>
                <a:spcPts val="600"/>
              </a:spcAft>
            </a:pPr>
            <a:r>
              <a:rPr lang="en-US" b="1" dirty="0" smtClean="0"/>
              <a:t>Self-Determination Theory</a:t>
            </a:r>
          </a:p>
        </p:txBody>
      </p:sp>
      <p:sp>
        <p:nvSpPr>
          <p:cNvPr id="3" name="Slide Number Placeholder 2"/>
          <p:cNvSpPr>
            <a:spLocks noGrp="1"/>
          </p:cNvSpPr>
          <p:nvPr>
            <p:ph type="sldNum" sz="quarter" idx="12"/>
          </p:nvPr>
        </p:nvSpPr>
        <p:spPr/>
        <p:txBody>
          <a:bodyPr/>
          <a:lstStyle/>
          <a:p>
            <a:fld id="{8D2EFC52-5B7E-46F5-AD9D-59DE77D45ACB}" type="slidenum">
              <a:rPr lang="en-US" smtClean="0"/>
              <a:t>14</a:t>
            </a:fld>
            <a:endParaRPr lang="en-US"/>
          </a:p>
        </p:txBody>
      </p:sp>
      <p:sp>
        <p:nvSpPr>
          <p:cNvPr id="4" name="Title 3"/>
          <p:cNvSpPr>
            <a:spLocks noGrp="1"/>
          </p:cNvSpPr>
          <p:nvPr>
            <p:ph type="title"/>
          </p:nvPr>
        </p:nvSpPr>
        <p:spPr/>
        <p:txBody>
          <a:bodyPr/>
          <a:lstStyle/>
          <a:p>
            <a:r>
              <a:rPr lang="en-US" dirty="0" smtClean="0"/>
              <a:t>Other theories</a:t>
            </a:r>
            <a:endParaRPr lang="en-US" dirty="0"/>
          </a:p>
        </p:txBody>
      </p:sp>
      <p:sp>
        <p:nvSpPr>
          <p:cNvPr id="5" name="Footer Placeholder 4"/>
          <p:cNvSpPr>
            <a:spLocks noGrp="1"/>
          </p:cNvSpPr>
          <p:nvPr>
            <p:ph type="ftr" sz="quarter" idx="11"/>
          </p:nvPr>
        </p:nvSpPr>
        <p:spPr>
          <a:xfrm>
            <a:off x="228600" y="6400800"/>
            <a:ext cx="3786691" cy="365125"/>
          </a:xfrm>
        </p:spPr>
        <p:txBody>
          <a:bodyPr/>
          <a:lstStyle/>
          <a:p>
            <a:r>
              <a:rPr lang="en-US" smtClean="0"/>
              <a:t>CSH Associates  - From thinking to doing</a:t>
            </a:r>
            <a:endParaRPr lang="en-US" dirty="0"/>
          </a:p>
        </p:txBody>
      </p:sp>
    </p:spTree>
    <p:extLst>
      <p:ext uri="{BB962C8B-B14F-4D97-AF65-F5344CB8AC3E}">
        <p14:creationId xmlns:p14="http://schemas.microsoft.com/office/powerpoint/2010/main" val="24900715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Ego or performance orientation: </a:t>
            </a:r>
            <a:r>
              <a:rPr lang="en-US" dirty="0" smtClean="0"/>
              <a:t>focus is on doing well and demonstrating your competence to others</a:t>
            </a:r>
          </a:p>
          <a:p>
            <a:pPr lvl="1"/>
            <a:r>
              <a:rPr lang="en-US" dirty="0" smtClean="0"/>
              <a:t>Problem: when tasks get difficult may feel anxious or helpless; afraid of failure so may quit or avoid harder tasks</a:t>
            </a:r>
          </a:p>
          <a:p>
            <a:r>
              <a:rPr lang="en-US" b="1" dirty="0" smtClean="0"/>
              <a:t>Task or learning orientation: </a:t>
            </a:r>
            <a:r>
              <a:rPr lang="en-US" dirty="0" smtClean="0"/>
              <a:t>focus is on learning – enjoys the process &amp;  not worried about the outcome or outcome compared to others</a:t>
            </a:r>
            <a:endParaRPr lang="en-US" dirty="0"/>
          </a:p>
        </p:txBody>
      </p:sp>
      <p:sp>
        <p:nvSpPr>
          <p:cNvPr id="3" name="Title 2"/>
          <p:cNvSpPr>
            <a:spLocks noGrp="1"/>
          </p:cNvSpPr>
          <p:nvPr>
            <p:ph type="title"/>
          </p:nvPr>
        </p:nvSpPr>
        <p:spPr/>
        <p:txBody>
          <a:bodyPr>
            <a:normAutofit fontScale="90000"/>
          </a:bodyPr>
          <a:lstStyle/>
          <a:p>
            <a:r>
              <a:rPr lang="en-US" dirty="0" smtClean="0"/>
              <a:t>Achievement Goal or Goal Orientation (</a:t>
            </a:r>
            <a:r>
              <a:rPr lang="en-US" dirty="0" err="1" smtClean="0"/>
              <a:t>Eisen</a:t>
            </a:r>
            <a:r>
              <a:rPr lang="en-US" dirty="0" smtClean="0"/>
              <a:t>, Nicholls, Elliott)</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15</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41292879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362200"/>
            <a:ext cx="7408333" cy="3763963"/>
          </a:xfrm>
        </p:spPr>
        <p:txBody>
          <a:bodyPr>
            <a:normAutofit/>
          </a:bodyPr>
          <a:lstStyle/>
          <a:p>
            <a:endParaRPr lang="en-US" dirty="0" smtClean="0"/>
          </a:p>
          <a:p>
            <a:r>
              <a:rPr lang="en-US" dirty="0" smtClean="0"/>
              <a:t>Developed out of achievement literature</a:t>
            </a:r>
          </a:p>
          <a:p>
            <a:r>
              <a:rPr lang="en-US" dirty="0" smtClean="0"/>
              <a:t>Two basic mindsets:</a:t>
            </a:r>
          </a:p>
          <a:p>
            <a:pPr lvl="1"/>
            <a:r>
              <a:rPr lang="en-US" b="1" dirty="0" smtClean="0"/>
              <a:t>Fixed or Entity: </a:t>
            </a:r>
            <a:r>
              <a:rPr lang="en-US" dirty="0" smtClean="0"/>
              <a:t>belief that basic ability or talent are fixed traits</a:t>
            </a:r>
          </a:p>
          <a:p>
            <a:pPr lvl="1"/>
            <a:r>
              <a:rPr lang="en-US" b="1" dirty="0" smtClean="0"/>
              <a:t>Growth or Incremental: </a:t>
            </a:r>
            <a:r>
              <a:rPr lang="en-US" dirty="0" smtClean="0"/>
              <a:t>belief that people can develop their abilities through effort and persistence</a:t>
            </a:r>
          </a:p>
          <a:p>
            <a:pPr marL="0" indent="0">
              <a:buNone/>
            </a:pPr>
            <a:endParaRPr lang="en-US" dirty="0"/>
          </a:p>
          <a:p>
            <a:pPr marL="0" indent="0">
              <a:buNone/>
            </a:pPr>
            <a:r>
              <a:rPr lang="en-US" sz="1400" dirty="0" smtClean="0"/>
              <a:t>Elliot and </a:t>
            </a:r>
            <a:r>
              <a:rPr lang="en-US" sz="1400" dirty="0" err="1" smtClean="0"/>
              <a:t>Dweck</a:t>
            </a:r>
            <a:r>
              <a:rPr lang="en-US" sz="1400" dirty="0" smtClean="0"/>
              <a:t> 2005</a:t>
            </a:r>
            <a:endParaRPr lang="en-US" sz="1400" dirty="0"/>
          </a:p>
        </p:txBody>
      </p:sp>
      <p:sp>
        <p:nvSpPr>
          <p:cNvPr id="3" name="Title 2"/>
          <p:cNvSpPr>
            <a:spLocks noGrp="1"/>
          </p:cNvSpPr>
          <p:nvPr>
            <p:ph type="title"/>
          </p:nvPr>
        </p:nvSpPr>
        <p:spPr/>
        <p:txBody>
          <a:bodyPr>
            <a:normAutofit fontScale="90000"/>
          </a:bodyPr>
          <a:lstStyle/>
          <a:p>
            <a:r>
              <a:rPr lang="en-US" dirty="0" smtClean="0"/>
              <a:t>Self Theory or Mindset (</a:t>
            </a:r>
            <a:r>
              <a:rPr lang="en-US" dirty="0" err="1" smtClean="0"/>
              <a:t>Dweck</a:t>
            </a:r>
            <a:r>
              <a:rPr lang="en-US" dirty="0" smtClean="0"/>
              <a:t> 2006)</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16</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3002137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268178195"/>
              </p:ext>
            </p:extLst>
          </p:nvPr>
        </p:nvGraphicFramePr>
        <p:xfrm>
          <a:off x="533400" y="2674938"/>
          <a:ext cx="7747001" cy="3662680"/>
        </p:xfrm>
        <a:graphic>
          <a:graphicData uri="http://schemas.openxmlformats.org/drawingml/2006/table">
            <a:tbl>
              <a:tblPr firstRow="1" bandRow="1">
                <a:tableStyleId>{5C22544A-7EE6-4342-B048-85BDC9FD1C3A}</a:tableStyleId>
              </a:tblPr>
              <a:tblGrid>
                <a:gridCol w="1752600"/>
                <a:gridCol w="2037072"/>
                <a:gridCol w="3957329"/>
              </a:tblGrid>
              <a:tr h="370840">
                <a:tc>
                  <a:txBody>
                    <a:bodyPr/>
                    <a:lstStyle/>
                    <a:p>
                      <a:r>
                        <a:rPr lang="en-US" dirty="0" smtClean="0"/>
                        <a:t>Mindset</a:t>
                      </a:r>
                    </a:p>
                  </a:txBody>
                  <a:tcPr/>
                </a:tc>
                <a:tc>
                  <a:txBody>
                    <a:bodyPr/>
                    <a:lstStyle/>
                    <a:p>
                      <a:r>
                        <a:rPr lang="en-US" dirty="0" smtClean="0"/>
                        <a:t>Achievement Goal</a:t>
                      </a:r>
                      <a:endParaRPr lang="en-US" dirty="0"/>
                    </a:p>
                  </a:txBody>
                  <a:tcPr/>
                </a:tc>
                <a:tc>
                  <a:txBody>
                    <a:bodyPr/>
                    <a:lstStyle/>
                    <a:p>
                      <a:r>
                        <a:rPr lang="en-US" dirty="0" smtClean="0"/>
                        <a:t>Behaviour</a:t>
                      </a:r>
                      <a:endParaRPr lang="en-US" dirty="0"/>
                    </a:p>
                  </a:txBody>
                  <a:tcPr/>
                </a:tc>
              </a:tr>
              <a:tr h="370840">
                <a:tc rowSpan="2">
                  <a:txBody>
                    <a:bodyPr/>
                    <a:lstStyle/>
                    <a:p>
                      <a:r>
                        <a:rPr lang="en-US" dirty="0" smtClean="0"/>
                        <a:t>Fixed/Entity (</a:t>
                      </a:r>
                      <a:r>
                        <a:rPr lang="en-US" dirty="0" err="1" smtClean="0"/>
                        <a:t>Dweck</a:t>
                      </a:r>
                      <a:r>
                        <a:rPr lang="en-US" dirty="0" smtClean="0"/>
                        <a:t>)</a:t>
                      </a:r>
                    </a:p>
                    <a:p>
                      <a:r>
                        <a:rPr lang="en-US" dirty="0" smtClean="0"/>
                        <a:t>Or</a:t>
                      </a:r>
                    </a:p>
                    <a:p>
                      <a:r>
                        <a:rPr lang="en-US" dirty="0" smtClean="0"/>
                        <a:t>Performance</a:t>
                      </a:r>
                      <a:r>
                        <a:rPr lang="en-US" baseline="0" dirty="0" smtClean="0"/>
                        <a:t>/ Ego </a:t>
                      </a:r>
                      <a:r>
                        <a:rPr lang="en-US" sz="1400" baseline="0" dirty="0" smtClean="0"/>
                        <a:t>(focus on what you achieve)</a:t>
                      </a:r>
                      <a:endParaRPr lang="en-US" sz="1400" dirty="0" smtClean="0"/>
                    </a:p>
                  </a:txBody>
                  <a:tcPr/>
                </a:tc>
                <a:tc>
                  <a:txBody>
                    <a:bodyPr/>
                    <a:lstStyle/>
                    <a:p>
                      <a:r>
                        <a:rPr lang="en-US" dirty="0" smtClean="0"/>
                        <a:t>Approach</a:t>
                      </a:r>
                      <a:endParaRPr lang="en-US" dirty="0"/>
                    </a:p>
                  </a:txBody>
                  <a:tcPr/>
                </a:tc>
                <a:tc>
                  <a:txBody>
                    <a:bodyPr/>
                    <a:lstStyle/>
                    <a:p>
                      <a:r>
                        <a:rPr lang="en-US" dirty="0" smtClean="0"/>
                        <a:t>Anxious to do well </a:t>
                      </a:r>
                      <a:r>
                        <a:rPr lang="en-US" baseline="0" dirty="0" smtClean="0"/>
                        <a:t>to confirm you are “one of the smart ones”</a:t>
                      </a:r>
                    </a:p>
                  </a:txBody>
                  <a:tcPr/>
                </a:tc>
              </a:tr>
              <a:tr h="370840">
                <a:tc vMerge="1">
                  <a:txBody>
                    <a:bodyPr/>
                    <a:lstStyle/>
                    <a:p>
                      <a:endParaRPr lang="en-US" dirty="0"/>
                    </a:p>
                  </a:txBody>
                  <a:tcPr/>
                </a:tc>
                <a:tc>
                  <a:txBody>
                    <a:bodyPr/>
                    <a:lstStyle/>
                    <a:p>
                      <a:r>
                        <a:rPr lang="en-US" dirty="0" smtClean="0"/>
                        <a:t>Avoidance</a:t>
                      </a:r>
                      <a:endParaRPr lang="en-US" dirty="0"/>
                    </a:p>
                  </a:txBody>
                  <a:tcPr/>
                </a:tc>
                <a:tc>
                  <a:txBody>
                    <a:bodyPr/>
                    <a:lstStyle/>
                    <a:p>
                      <a:r>
                        <a:rPr lang="en-US" dirty="0" smtClean="0"/>
                        <a:t>Failure would show you aren’t smart so often avoid challenges</a:t>
                      </a:r>
                      <a:r>
                        <a:rPr lang="en-US" baseline="0" dirty="0" smtClean="0"/>
                        <a:t> (select easier tasks, quit when it gets hard)</a:t>
                      </a:r>
                      <a:endParaRPr lang="en-US" dirty="0"/>
                    </a:p>
                  </a:txBody>
                  <a:tcPr/>
                </a:tc>
              </a:tr>
              <a:tr h="370840">
                <a:tc rowSpan="2">
                  <a:txBody>
                    <a:bodyPr/>
                    <a:lstStyle/>
                    <a:p>
                      <a:r>
                        <a:rPr lang="en-US" dirty="0" smtClean="0"/>
                        <a:t>Growth/</a:t>
                      </a:r>
                      <a:r>
                        <a:rPr lang="en-US" dirty="0" err="1" smtClean="0"/>
                        <a:t>Incre</a:t>
                      </a:r>
                      <a:r>
                        <a:rPr lang="en-US" dirty="0" smtClean="0"/>
                        <a:t>-mental (</a:t>
                      </a:r>
                      <a:r>
                        <a:rPr lang="en-US" dirty="0" err="1" smtClean="0"/>
                        <a:t>Dweck</a:t>
                      </a:r>
                      <a:r>
                        <a:rPr lang="en-US" dirty="0" smtClean="0"/>
                        <a:t>)</a:t>
                      </a:r>
                      <a:r>
                        <a:rPr lang="en-US" baseline="0" dirty="0" smtClean="0"/>
                        <a:t> </a:t>
                      </a:r>
                    </a:p>
                    <a:p>
                      <a:r>
                        <a:rPr lang="en-US" baseline="0" dirty="0" smtClean="0"/>
                        <a:t>Or </a:t>
                      </a:r>
                    </a:p>
                    <a:p>
                      <a:r>
                        <a:rPr lang="en-US" baseline="0" dirty="0" smtClean="0"/>
                        <a:t>Mastery/Task </a:t>
                      </a:r>
                      <a:r>
                        <a:rPr lang="en-US" sz="1400" baseline="0" dirty="0" smtClean="0"/>
                        <a:t>(focus on process of learning)</a:t>
                      </a:r>
                      <a:endParaRPr lang="en-US" dirty="0"/>
                    </a:p>
                  </a:txBody>
                  <a:tcPr/>
                </a:tc>
                <a:tc>
                  <a:txBody>
                    <a:bodyPr/>
                    <a:lstStyle/>
                    <a:p>
                      <a:r>
                        <a:rPr lang="en-US" dirty="0" smtClean="0"/>
                        <a:t>Approach</a:t>
                      </a:r>
                      <a:endParaRPr lang="en-US" dirty="0"/>
                    </a:p>
                  </a:txBody>
                  <a:tcPr/>
                </a:tc>
                <a:tc>
                  <a:txBody>
                    <a:bodyPr/>
                    <a:lstStyle/>
                    <a:p>
                      <a:r>
                        <a:rPr lang="en-US" dirty="0" smtClean="0"/>
                        <a:t>Will</a:t>
                      </a:r>
                      <a:r>
                        <a:rPr lang="en-US" baseline="0" dirty="0" smtClean="0"/>
                        <a:t> persist in even difficult tasks in order to “figure it out” and learn how to master the task</a:t>
                      </a:r>
                      <a:endParaRPr lang="en-US" dirty="0"/>
                    </a:p>
                  </a:txBody>
                  <a:tcPr/>
                </a:tc>
              </a:tr>
              <a:tr h="370840">
                <a:tc vMerge="1">
                  <a:txBody>
                    <a:bodyPr/>
                    <a:lstStyle/>
                    <a:p>
                      <a:endParaRPr lang="en-US" dirty="0"/>
                    </a:p>
                  </a:txBody>
                  <a:tcPr/>
                </a:tc>
                <a:tc>
                  <a:txBody>
                    <a:bodyPr/>
                    <a:lstStyle/>
                    <a:p>
                      <a:r>
                        <a:rPr lang="en-US" dirty="0" smtClean="0"/>
                        <a:t>Avoidance</a:t>
                      </a:r>
                      <a:endParaRPr lang="en-US" dirty="0"/>
                    </a:p>
                  </a:txBody>
                  <a:tcPr/>
                </a:tc>
                <a:tc>
                  <a:txBody>
                    <a:bodyPr/>
                    <a:lstStyle/>
                    <a:p>
                      <a:r>
                        <a:rPr lang="en-US" dirty="0" smtClean="0"/>
                        <a:t>Goal is to avoid deterioration in performance or</a:t>
                      </a:r>
                      <a:r>
                        <a:rPr lang="en-US" baseline="0" dirty="0" smtClean="0"/>
                        <a:t> skill</a:t>
                      </a:r>
                      <a:endParaRPr lang="en-US" dirty="0"/>
                    </a:p>
                  </a:txBody>
                  <a:tcPr/>
                </a:tc>
              </a:tr>
            </a:tbl>
          </a:graphicData>
        </a:graphic>
      </p:graphicFrame>
      <p:sp>
        <p:nvSpPr>
          <p:cNvPr id="3" name="Title 2"/>
          <p:cNvSpPr>
            <a:spLocks noGrp="1"/>
          </p:cNvSpPr>
          <p:nvPr>
            <p:ph type="title"/>
          </p:nvPr>
        </p:nvSpPr>
        <p:spPr/>
        <p:txBody>
          <a:bodyPr/>
          <a:lstStyle/>
          <a:p>
            <a:r>
              <a:rPr lang="en-US" dirty="0" smtClean="0"/>
              <a:t>Mindset &amp; Achievement Goals</a:t>
            </a:r>
            <a:endParaRPr lang="en-US" dirty="0"/>
          </a:p>
        </p:txBody>
      </p:sp>
      <p:sp>
        <p:nvSpPr>
          <p:cNvPr id="7" name="Rounded Rectangle 6"/>
          <p:cNvSpPr/>
          <p:nvPr/>
        </p:nvSpPr>
        <p:spPr>
          <a:xfrm>
            <a:off x="2209800" y="3048000"/>
            <a:ext cx="6019799" cy="25146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886200" y="2084081"/>
            <a:ext cx="4593502" cy="369332"/>
          </a:xfrm>
          <a:prstGeom prst="rect">
            <a:avLst/>
          </a:prstGeom>
          <a:noFill/>
        </p:spPr>
        <p:txBody>
          <a:bodyPr wrap="none" rtlCol="0">
            <a:spAutoFit/>
          </a:bodyPr>
          <a:lstStyle/>
          <a:p>
            <a:r>
              <a:rPr lang="en-US" b="1" dirty="0" err="1" smtClean="0">
                <a:solidFill>
                  <a:srgbClr val="FF0000"/>
                </a:solidFill>
              </a:rPr>
              <a:t>Trichotomous</a:t>
            </a:r>
            <a:r>
              <a:rPr lang="en-US" b="1" dirty="0" smtClean="0">
                <a:solidFill>
                  <a:srgbClr val="FF0000"/>
                </a:solidFill>
              </a:rPr>
              <a:t> Achievement Goal Framework</a:t>
            </a:r>
            <a:endParaRPr lang="en-US" b="1" dirty="0">
              <a:solidFill>
                <a:srgbClr val="FF0000"/>
              </a:solidFill>
            </a:endParaRPr>
          </a:p>
        </p:txBody>
      </p:sp>
      <p:cxnSp>
        <p:nvCxnSpPr>
          <p:cNvPr id="10" name="Straight Arrow Connector 9"/>
          <p:cNvCxnSpPr>
            <a:stCxn id="8" idx="2"/>
          </p:cNvCxnSpPr>
          <p:nvPr/>
        </p:nvCxnSpPr>
        <p:spPr>
          <a:xfrm flipH="1">
            <a:off x="6096000" y="2453413"/>
            <a:ext cx="86951" cy="594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80999" y="6403517"/>
            <a:ext cx="3241593" cy="307777"/>
          </a:xfrm>
          <a:prstGeom prst="rect">
            <a:avLst/>
          </a:prstGeom>
          <a:noFill/>
        </p:spPr>
        <p:txBody>
          <a:bodyPr wrap="none" rtlCol="0">
            <a:spAutoFit/>
          </a:bodyPr>
          <a:lstStyle/>
          <a:p>
            <a:r>
              <a:rPr lang="en-US" sz="1400" dirty="0" smtClean="0"/>
              <a:t>Adapted from Elliott and McGregor 2001</a:t>
            </a:r>
            <a:endParaRPr lang="en-US" sz="1400" dirty="0"/>
          </a:p>
        </p:txBody>
      </p:sp>
      <p:sp>
        <p:nvSpPr>
          <p:cNvPr id="2" name="Slide Number Placeholder 1"/>
          <p:cNvSpPr>
            <a:spLocks noGrp="1"/>
          </p:cNvSpPr>
          <p:nvPr>
            <p:ph type="sldNum" sz="quarter" idx="12"/>
          </p:nvPr>
        </p:nvSpPr>
        <p:spPr>
          <a:xfrm>
            <a:off x="4027393" y="6449814"/>
            <a:ext cx="1161826" cy="365125"/>
          </a:xfrm>
        </p:spPr>
        <p:txBody>
          <a:bodyPr/>
          <a:lstStyle/>
          <a:p>
            <a:fld id="{8D2EFC52-5B7E-46F5-AD9D-59DE77D45ACB}" type="slidenum">
              <a:rPr lang="en-US" smtClean="0"/>
              <a:t>17</a:t>
            </a:fld>
            <a:endParaRPr lang="en-US" dirty="0"/>
          </a:p>
        </p:txBody>
      </p:sp>
      <p:sp>
        <p:nvSpPr>
          <p:cNvPr id="5" name="Footer Placeholder 4"/>
          <p:cNvSpPr>
            <a:spLocks noGrp="1"/>
          </p:cNvSpPr>
          <p:nvPr>
            <p:ph type="ftr" sz="quarter" idx="11"/>
          </p:nvPr>
        </p:nvSpPr>
        <p:spPr>
          <a:xfrm>
            <a:off x="5943600" y="6492875"/>
            <a:ext cx="3786691" cy="365125"/>
          </a:xfrm>
        </p:spPr>
        <p:txBody>
          <a:bodyPr/>
          <a:lstStyle/>
          <a:p>
            <a:r>
              <a:rPr lang="en-US" smtClean="0"/>
              <a:t>CSH Associates  - From thinking to doing</a:t>
            </a:r>
            <a:endParaRPr lang="en-US" dirty="0"/>
          </a:p>
        </p:txBody>
      </p:sp>
    </p:spTree>
    <p:extLst>
      <p:ext uri="{BB962C8B-B14F-4D97-AF65-F5344CB8AC3E}">
        <p14:creationId xmlns:p14="http://schemas.microsoft.com/office/powerpoint/2010/main" val="3083605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6"/>
            <a:ext cx="7408333" cy="3649133"/>
          </a:xfrm>
        </p:spPr>
        <p:txBody>
          <a:bodyPr>
            <a:normAutofit/>
          </a:bodyPr>
          <a:lstStyle/>
          <a:p>
            <a:r>
              <a:rPr lang="en-US" dirty="0" smtClean="0"/>
              <a:t>To date, Mindset or Self theory has been used primarily in education  </a:t>
            </a:r>
          </a:p>
          <a:p>
            <a:r>
              <a:rPr lang="en-US" dirty="0" smtClean="0"/>
              <a:t>Exciting aspect is that even simple changes can give people more of a “growth” mindset</a:t>
            </a:r>
          </a:p>
          <a:p>
            <a:pPr lvl="1"/>
            <a:r>
              <a:rPr lang="en-US" dirty="0" smtClean="0"/>
              <a:t>Focus on level of effort not outcome</a:t>
            </a:r>
          </a:p>
          <a:p>
            <a:pPr lvl="1"/>
            <a:r>
              <a:rPr lang="en-US" dirty="0" smtClean="0"/>
              <a:t>Prime with messages or stories on how intelligence is malleable and can be improve</a:t>
            </a:r>
          </a:p>
        </p:txBody>
      </p:sp>
      <p:sp>
        <p:nvSpPr>
          <p:cNvPr id="3" name="Title 2"/>
          <p:cNvSpPr>
            <a:spLocks noGrp="1"/>
          </p:cNvSpPr>
          <p:nvPr>
            <p:ph type="title"/>
          </p:nvPr>
        </p:nvSpPr>
        <p:spPr/>
        <p:txBody>
          <a:bodyPr/>
          <a:lstStyle/>
          <a:p>
            <a:r>
              <a:rPr lang="en-US" dirty="0" smtClean="0"/>
              <a:t>Self Theory Applications</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18</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33053606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675467"/>
            <a:ext cx="7662333" cy="3450696"/>
          </a:xfrm>
        </p:spPr>
        <p:txBody>
          <a:bodyPr/>
          <a:lstStyle/>
          <a:p>
            <a:r>
              <a:rPr lang="en-US" dirty="0" smtClean="0"/>
              <a:t>Similar fixed/entity attitudes can be observed in health:</a:t>
            </a:r>
          </a:p>
          <a:p>
            <a:pPr lvl="1"/>
            <a:r>
              <a:rPr lang="en-US" dirty="0" smtClean="0"/>
              <a:t>“I’m not the athletic type”  </a:t>
            </a:r>
          </a:p>
          <a:p>
            <a:pPr lvl="1"/>
            <a:r>
              <a:rPr lang="en-US" dirty="0" smtClean="0"/>
              <a:t>“I have no willpower”  </a:t>
            </a:r>
          </a:p>
          <a:p>
            <a:pPr lvl="1"/>
            <a:r>
              <a:rPr lang="en-US" dirty="0" smtClean="0"/>
              <a:t>“I’ve always been fat”  </a:t>
            </a:r>
          </a:p>
          <a:p>
            <a:pPr lvl="1"/>
            <a:endParaRPr lang="en-US" dirty="0"/>
          </a:p>
        </p:txBody>
      </p:sp>
      <p:sp>
        <p:nvSpPr>
          <p:cNvPr id="3" name="Title 2"/>
          <p:cNvSpPr>
            <a:spLocks noGrp="1"/>
          </p:cNvSpPr>
          <p:nvPr>
            <p:ph type="title"/>
          </p:nvPr>
        </p:nvSpPr>
        <p:spPr/>
        <p:txBody>
          <a:bodyPr/>
          <a:lstStyle/>
          <a:p>
            <a:r>
              <a:rPr lang="en-US" dirty="0" smtClean="0"/>
              <a:t>Application to health?</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19</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6483627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b="1" dirty="0"/>
              <a:t>Part 1</a:t>
            </a:r>
          </a:p>
          <a:p>
            <a:pPr lvl="1"/>
            <a:r>
              <a:rPr lang="en-US" b="1" dirty="0"/>
              <a:t>Traditional theories such as </a:t>
            </a:r>
            <a:r>
              <a:rPr lang="en-US" b="1" dirty="0" err="1"/>
              <a:t>Transtheoretical</a:t>
            </a:r>
            <a:r>
              <a:rPr lang="en-US" b="1" dirty="0"/>
              <a:t> Model, Model of Reasoned Action/Planned Behaviour, and Social Cognitive Theory</a:t>
            </a:r>
          </a:p>
          <a:p>
            <a:pPr lvl="1"/>
            <a:r>
              <a:rPr lang="en-US" b="1" dirty="0"/>
              <a:t>Opportunities from other areas of psychology</a:t>
            </a:r>
            <a:r>
              <a:rPr lang="en-US" b="1"/>
              <a:t>: </a:t>
            </a:r>
            <a:r>
              <a:rPr lang="en-US" b="1" smtClean="0"/>
              <a:t>achievement </a:t>
            </a:r>
            <a:r>
              <a:rPr lang="en-US" b="1" dirty="0"/>
              <a:t>theory, self theory, and self-determination theory</a:t>
            </a:r>
          </a:p>
          <a:p>
            <a:r>
              <a:rPr lang="en-US" dirty="0"/>
              <a:t>Part 2: Health Action Process </a:t>
            </a:r>
            <a:r>
              <a:rPr lang="en-US" dirty="0" smtClean="0"/>
              <a:t>Approach and Self-Regulation</a:t>
            </a:r>
            <a:endParaRPr lang="en-US" dirty="0"/>
          </a:p>
          <a:p>
            <a:r>
              <a:rPr lang="en-US" dirty="0"/>
              <a:t>Part 3: New models from interactive health (</a:t>
            </a:r>
            <a:r>
              <a:rPr lang="en-US" dirty="0" err="1"/>
              <a:t>Fogg</a:t>
            </a:r>
            <a:r>
              <a:rPr lang="en-US" dirty="0"/>
              <a:t>, </a:t>
            </a:r>
            <a:r>
              <a:rPr lang="en-US" dirty="0" err="1"/>
              <a:t>Eyal</a:t>
            </a:r>
            <a:r>
              <a:rPr lang="en-US" dirty="0" smtClean="0"/>
              <a:t>)</a:t>
            </a:r>
            <a:endParaRPr lang="en-US" dirty="0"/>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2</a:t>
            </a:fld>
            <a:endParaRPr lang="en-US"/>
          </a:p>
        </p:txBody>
      </p:sp>
      <p:sp>
        <p:nvSpPr>
          <p:cNvPr id="5" name="Title 4"/>
          <p:cNvSpPr>
            <a:spLocks noGrp="1"/>
          </p:cNvSpPr>
          <p:nvPr>
            <p:ph type="title"/>
          </p:nvPr>
        </p:nvSpPr>
        <p:spPr/>
        <p:txBody>
          <a:bodyPr/>
          <a:lstStyle/>
          <a:p>
            <a:r>
              <a:rPr lang="en-US" dirty="0" smtClean="0"/>
              <a:t>Overview</a:t>
            </a:r>
            <a:endParaRPr lang="en-US" dirty="0"/>
          </a:p>
        </p:txBody>
      </p:sp>
    </p:spTree>
    <p:extLst>
      <p:ext uri="{BB962C8B-B14F-4D97-AF65-F5344CB8AC3E}">
        <p14:creationId xmlns:p14="http://schemas.microsoft.com/office/powerpoint/2010/main" val="1709681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675466"/>
            <a:ext cx="8458199" cy="3725333"/>
          </a:xfrm>
        </p:spPr>
        <p:txBody>
          <a:bodyPr>
            <a:normAutofit/>
          </a:bodyPr>
          <a:lstStyle/>
          <a:p>
            <a:r>
              <a:rPr lang="en-US" dirty="0" smtClean="0"/>
              <a:t>Motivation can stem from yourself (intrinsic) or outside yourself (extrinsic)</a:t>
            </a:r>
          </a:p>
          <a:p>
            <a:r>
              <a:rPr lang="en-US" dirty="0" smtClean="0"/>
              <a:t>Intrinsic motivation stems from 3 basic universal psychological needs to feel:</a:t>
            </a:r>
          </a:p>
          <a:p>
            <a:pPr lvl="1"/>
            <a:r>
              <a:rPr lang="en-US" dirty="0" smtClean="0"/>
              <a:t>Close to others (</a:t>
            </a:r>
            <a:r>
              <a:rPr lang="en-US" b="1" dirty="0" smtClean="0"/>
              <a:t>relatedness</a:t>
            </a:r>
            <a:r>
              <a:rPr lang="en-US" dirty="0" smtClean="0"/>
              <a:t>) &lt;&lt; power of peers/social </a:t>
            </a:r>
            <a:r>
              <a:rPr lang="en-US" dirty="0" smtClean="0"/>
              <a:t>norms</a:t>
            </a:r>
            <a:endParaRPr lang="en-US" dirty="0" smtClean="0"/>
          </a:p>
          <a:p>
            <a:pPr lvl="1"/>
            <a:r>
              <a:rPr lang="en-US" dirty="0" smtClean="0"/>
              <a:t>Good at something (</a:t>
            </a:r>
            <a:r>
              <a:rPr lang="en-US" b="1" dirty="0" smtClean="0"/>
              <a:t>competence</a:t>
            </a:r>
            <a:r>
              <a:rPr lang="en-US" dirty="0" smtClean="0"/>
              <a:t>)</a:t>
            </a:r>
          </a:p>
          <a:p>
            <a:pPr lvl="1"/>
            <a:r>
              <a:rPr lang="en-US" dirty="0" smtClean="0"/>
              <a:t>In control of your life (</a:t>
            </a:r>
            <a:r>
              <a:rPr lang="en-US" b="1" dirty="0" smtClean="0"/>
              <a:t>autonomy</a:t>
            </a:r>
            <a:r>
              <a:rPr lang="en-US" dirty="0" smtClean="0"/>
              <a:t>)</a:t>
            </a:r>
          </a:p>
          <a:p>
            <a:r>
              <a:rPr lang="en-US" dirty="0" smtClean="0"/>
              <a:t>Often simplified into “intrinsic motivation is good” and “extrinsic motivation is bad” but actually more complex</a:t>
            </a:r>
          </a:p>
          <a:p>
            <a:endParaRPr lang="en-US" dirty="0"/>
          </a:p>
        </p:txBody>
      </p:sp>
      <p:sp>
        <p:nvSpPr>
          <p:cNvPr id="3" name="Title 2"/>
          <p:cNvSpPr>
            <a:spLocks noGrp="1"/>
          </p:cNvSpPr>
          <p:nvPr>
            <p:ph type="title"/>
          </p:nvPr>
        </p:nvSpPr>
        <p:spPr/>
        <p:txBody>
          <a:bodyPr>
            <a:normAutofit fontScale="90000"/>
          </a:bodyPr>
          <a:lstStyle/>
          <a:p>
            <a:r>
              <a:rPr lang="en-US" dirty="0" smtClean="0"/>
              <a:t>Self-Determination Theory (</a:t>
            </a:r>
            <a:r>
              <a:rPr lang="en-US" dirty="0" err="1" smtClean="0"/>
              <a:t>Decci</a:t>
            </a:r>
            <a:r>
              <a:rPr lang="en-US" dirty="0" smtClean="0"/>
              <a:t> &amp; Ryan 1970s)</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20</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27932657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51513165"/>
              </p:ext>
            </p:extLst>
          </p:nvPr>
        </p:nvGraphicFramePr>
        <p:xfrm>
          <a:off x="304800" y="2286000"/>
          <a:ext cx="8610600" cy="4053840"/>
        </p:xfrm>
        <a:graphic>
          <a:graphicData uri="http://schemas.openxmlformats.org/drawingml/2006/table">
            <a:tbl>
              <a:tblPr firstRow="1" bandRow="1">
                <a:tableStyleId>{5C22544A-7EE6-4342-B048-85BDC9FD1C3A}</a:tableStyleId>
              </a:tblPr>
              <a:tblGrid>
                <a:gridCol w="1434371"/>
                <a:gridCol w="1470104"/>
                <a:gridCol w="981725"/>
                <a:gridCol w="1219200"/>
                <a:gridCol w="1066800"/>
                <a:gridCol w="1168879"/>
                <a:gridCol w="1269521"/>
              </a:tblGrid>
              <a:tr h="370840">
                <a:tc>
                  <a:txBody>
                    <a:bodyPr/>
                    <a:lstStyle/>
                    <a:p>
                      <a:r>
                        <a:rPr lang="en-US" dirty="0" smtClean="0"/>
                        <a:t>Type</a:t>
                      </a:r>
                      <a:r>
                        <a:rPr lang="en-US" baseline="0" dirty="0" smtClean="0"/>
                        <a:t> of Motivation:</a:t>
                      </a:r>
                      <a:endParaRPr lang="en-US" dirty="0"/>
                    </a:p>
                  </a:txBody>
                  <a:tcPr/>
                </a:tc>
                <a:tc>
                  <a:txBody>
                    <a:bodyPr/>
                    <a:lstStyle/>
                    <a:p>
                      <a:pPr algn="ctr"/>
                      <a:r>
                        <a:rPr lang="en-US" dirty="0" err="1" smtClean="0"/>
                        <a:t>Amotivation</a:t>
                      </a:r>
                      <a:endParaRPr lang="en-US" dirty="0" smtClean="0"/>
                    </a:p>
                    <a:p>
                      <a:pPr algn="ctr"/>
                      <a:r>
                        <a:rPr lang="en-US" sz="1200" dirty="0" smtClean="0"/>
                        <a:t>(Lack</a:t>
                      </a:r>
                      <a:r>
                        <a:rPr lang="en-US" sz="1200" baseline="0" dirty="0" smtClean="0"/>
                        <a:t> self-efficacy or don’t value activity or outcome)</a:t>
                      </a:r>
                      <a:endParaRPr lang="en-US" sz="1200" dirty="0"/>
                    </a:p>
                  </a:txBody>
                  <a:tcPr/>
                </a:tc>
                <a:tc gridSpan="4">
                  <a:txBody>
                    <a:bodyPr/>
                    <a:lstStyle/>
                    <a:p>
                      <a:pPr algn="ctr"/>
                      <a:r>
                        <a:rPr lang="en-US" dirty="0" smtClean="0"/>
                        <a:t>Extrinsic Motivation</a:t>
                      </a:r>
                    </a:p>
                    <a:p>
                      <a:pPr algn="ctr"/>
                      <a:r>
                        <a:rPr lang="en-US" sz="1200" dirty="0" smtClean="0"/>
                        <a:t>(Motivation is external but different</a:t>
                      </a:r>
                      <a:r>
                        <a:rPr lang="en-US" sz="1200" baseline="0" dirty="0" smtClean="0"/>
                        <a:t> degrees of internalization)</a:t>
                      </a:r>
                      <a:endParaRPr lang="en-US" sz="1200"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dirty="0" smtClean="0"/>
                        <a:t>Intrinsic Motiva-</a:t>
                      </a:r>
                      <a:r>
                        <a:rPr lang="en-US" dirty="0" err="1" smtClean="0"/>
                        <a:t>tion</a:t>
                      </a:r>
                      <a:endParaRPr lang="en-US" dirty="0"/>
                    </a:p>
                  </a:txBody>
                  <a:tcPr/>
                </a:tc>
              </a:tr>
              <a:tr h="370840">
                <a:tc>
                  <a:txBody>
                    <a:bodyPr/>
                    <a:lstStyle/>
                    <a:p>
                      <a:r>
                        <a:rPr lang="en-US" sz="1600" dirty="0" smtClean="0"/>
                        <a:t>Type of Behavioural</a:t>
                      </a:r>
                      <a:r>
                        <a:rPr lang="en-US" sz="1600" baseline="0" dirty="0" smtClean="0"/>
                        <a:t> Regulation:</a:t>
                      </a:r>
                      <a:endParaRPr lang="en-US" sz="1600" dirty="0"/>
                    </a:p>
                  </a:txBody>
                  <a:tcPr/>
                </a:tc>
                <a:tc>
                  <a:txBody>
                    <a:bodyPr/>
                    <a:lstStyle/>
                    <a:p>
                      <a:r>
                        <a:rPr lang="en-US" dirty="0" smtClean="0"/>
                        <a:t>Non-regulation</a:t>
                      </a:r>
                      <a:endParaRPr lang="en-US" dirty="0"/>
                    </a:p>
                  </a:txBody>
                  <a:tcPr/>
                </a:tc>
                <a:tc>
                  <a:txBody>
                    <a:bodyPr/>
                    <a:lstStyle/>
                    <a:p>
                      <a:pPr algn="ctr"/>
                      <a:r>
                        <a:rPr lang="en-US" sz="1600" b="1" dirty="0" smtClean="0"/>
                        <a:t>External</a:t>
                      </a:r>
                    </a:p>
                    <a:p>
                      <a:pPr algn="ctr"/>
                      <a:r>
                        <a:rPr lang="en-US" sz="1200" dirty="0" smtClean="0"/>
                        <a:t>(Reward or </a:t>
                      </a:r>
                      <a:r>
                        <a:rPr lang="en-US" sz="1200" dirty="0" err="1" smtClean="0"/>
                        <a:t>punishmentexperienced</a:t>
                      </a:r>
                      <a:r>
                        <a:rPr lang="en-US" sz="1200" dirty="0" smtClean="0"/>
                        <a:t> as controlling)</a:t>
                      </a:r>
                      <a:r>
                        <a:rPr lang="en-US" dirty="0" smtClean="0"/>
                        <a:t> </a:t>
                      </a:r>
                      <a:endParaRPr lang="en-US" dirty="0"/>
                    </a:p>
                  </a:txBody>
                  <a:tcPr/>
                </a:tc>
                <a:tc>
                  <a:txBody>
                    <a:bodyPr/>
                    <a:lstStyle/>
                    <a:p>
                      <a:pPr algn="ctr"/>
                      <a:r>
                        <a:rPr lang="en-US" sz="1600" b="1" dirty="0" err="1" smtClean="0"/>
                        <a:t>Introjected</a:t>
                      </a:r>
                      <a:endParaRPr lang="en-US" sz="1600" b="1" dirty="0" smtClean="0"/>
                    </a:p>
                    <a:p>
                      <a:pPr algn="ctr"/>
                      <a:r>
                        <a:rPr lang="en-US" sz="1200" dirty="0" smtClean="0"/>
                        <a:t>(Some internalization so perform to avoid</a:t>
                      </a:r>
                      <a:r>
                        <a:rPr lang="en-US" sz="1200" baseline="0" dirty="0" smtClean="0"/>
                        <a:t> guilt or shame or to feel worthwhile)</a:t>
                      </a:r>
                      <a:endParaRPr lang="en-US" sz="1200" dirty="0"/>
                    </a:p>
                  </a:txBody>
                  <a:tcPr/>
                </a:tc>
                <a:tc>
                  <a:txBody>
                    <a:bodyPr/>
                    <a:lstStyle/>
                    <a:p>
                      <a:pPr algn="ctr"/>
                      <a:r>
                        <a:rPr lang="en-US" sz="1600" b="1" dirty="0" smtClean="0"/>
                        <a:t>Identified</a:t>
                      </a:r>
                    </a:p>
                    <a:p>
                      <a:pPr algn="ctr"/>
                      <a:r>
                        <a:rPr lang="en-US" sz="1200" b="0" dirty="0" smtClean="0"/>
                        <a:t>(More</a:t>
                      </a:r>
                      <a:r>
                        <a:rPr lang="en-US" sz="1200" b="0" baseline="0" dirty="0" smtClean="0"/>
                        <a:t> internal locus of control &amp; more conscious valuing as important)</a:t>
                      </a:r>
                      <a:endParaRPr lang="en-US" sz="1200" b="0" dirty="0"/>
                    </a:p>
                  </a:txBody>
                  <a:tcPr/>
                </a:tc>
                <a:tc>
                  <a:txBody>
                    <a:bodyPr/>
                    <a:lstStyle/>
                    <a:p>
                      <a:pPr algn="ctr"/>
                      <a:r>
                        <a:rPr lang="en-US" sz="1600" b="1" dirty="0" smtClean="0"/>
                        <a:t>Integrated</a:t>
                      </a:r>
                    </a:p>
                    <a:p>
                      <a:pPr algn="ctr"/>
                      <a:r>
                        <a:rPr lang="en-US" sz="1200" b="0" dirty="0" smtClean="0"/>
                        <a:t>(Perform</a:t>
                      </a:r>
                      <a:r>
                        <a:rPr lang="en-US" sz="1200" b="0" baseline="0" dirty="0" smtClean="0"/>
                        <a:t> to attain </a:t>
                      </a:r>
                      <a:r>
                        <a:rPr lang="en-US" sz="1200" b="1" baseline="0" dirty="0" smtClean="0"/>
                        <a:t>personally-important outcomes </a:t>
                      </a:r>
                      <a:r>
                        <a:rPr lang="en-US" sz="1200" b="0" baseline="0" dirty="0" smtClean="0"/>
                        <a:t>but not for their inherent interest &amp; enjoyment)</a:t>
                      </a:r>
                      <a:endParaRPr lang="en-US" sz="1200" b="0" dirty="0"/>
                    </a:p>
                  </a:txBody>
                  <a:tcPr/>
                </a:tc>
                <a:tc>
                  <a:txBody>
                    <a:bodyPr/>
                    <a:lstStyle/>
                    <a:p>
                      <a:pPr algn="ctr"/>
                      <a:r>
                        <a:rPr lang="en-US" b="1" dirty="0" smtClean="0"/>
                        <a:t>Intrinsic</a:t>
                      </a:r>
                      <a:r>
                        <a:rPr lang="en-US" b="1" baseline="0" dirty="0" smtClean="0"/>
                        <a:t> </a:t>
                      </a:r>
                      <a:r>
                        <a:rPr lang="en-US" baseline="0" dirty="0" smtClean="0"/>
                        <a:t>(self) regulation</a:t>
                      </a:r>
                    </a:p>
                    <a:p>
                      <a:pPr algn="ctr"/>
                      <a:r>
                        <a:rPr lang="en-US" sz="1200" baseline="0" dirty="0" smtClean="0"/>
                        <a:t>(Find activity </a:t>
                      </a:r>
                      <a:r>
                        <a:rPr lang="en-US" sz="1200" b="1" baseline="0" dirty="0" smtClean="0"/>
                        <a:t>interesting &amp; enjoyable</a:t>
                      </a:r>
                      <a:r>
                        <a:rPr lang="en-US" sz="1200" baseline="0" dirty="0" smtClean="0"/>
                        <a:t>; doing it enhances sense of relatedness, competency &amp;/or autonomy)</a:t>
                      </a:r>
                      <a:endParaRPr lang="en-US" sz="1200" dirty="0"/>
                    </a:p>
                  </a:txBody>
                  <a:tcPr/>
                </a:tc>
              </a:tr>
              <a:tr h="370840">
                <a:tc>
                  <a:txBody>
                    <a:bodyPr/>
                    <a:lstStyle/>
                    <a:p>
                      <a:r>
                        <a:rPr lang="en-US" sz="1600" dirty="0" smtClean="0"/>
                        <a:t>Quality of Behaviour:</a:t>
                      </a:r>
                      <a:endParaRPr lang="en-US" sz="1600" dirty="0"/>
                    </a:p>
                  </a:txBody>
                  <a:tcPr/>
                </a:tc>
                <a:tc gridSpan="5">
                  <a:txBody>
                    <a:bodyPr/>
                    <a:lstStyle/>
                    <a:p>
                      <a:pPr algn="ctr"/>
                      <a:r>
                        <a:rPr lang="en-US" sz="1600" b="1" dirty="0" err="1" smtClean="0"/>
                        <a:t>Nonself</a:t>
                      </a:r>
                      <a:r>
                        <a:rPr lang="en-US" sz="1600" b="1" dirty="0" smtClean="0"/>
                        <a:t>-determined</a:t>
                      </a:r>
                      <a:endParaRPr lang="en-US" sz="1600" b="1" dirty="0"/>
                    </a:p>
                  </a:txBody>
                  <a:tcPr>
                    <a:solidFill>
                      <a:schemeClr val="bg2">
                        <a:lumMod val="90000"/>
                      </a:schemeClr>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a:r>
                        <a:rPr lang="en-US" sz="1600" b="1" dirty="0" smtClean="0"/>
                        <a:t>Self-determined</a:t>
                      </a:r>
                      <a:endParaRPr lang="en-US" sz="1600" b="1" dirty="0"/>
                    </a:p>
                  </a:txBody>
                  <a:tcPr>
                    <a:solidFill>
                      <a:schemeClr val="bg2">
                        <a:lumMod val="75000"/>
                      </a:schemeClr>
                    </a:solidFill>
                  </a:tcPr>
                </a:tc>
              </a:tr>
            </a:tbl>
          </a:graphicData>
        </a:graphic>
      </p:graphicFrame>
      <p:sp>
        <p:nvSpPr>
          <p:cNvPr id="3" name="Title 2"/>
          <p:cNvSpPr>
            <a:spLocks noGrp="1"/>
          </p:cNvSpPr>
          <p:nvPr>
            <p:ph type="title"/>
          </p:nvPr>
        </p:nvSpPr>
        <p:spPr/>
        <p:txBody>
          <a:bodyPr/>
          <a:lstStyle/>
          <a:p>
            <a:r>
              <a:rPr lang="en-US" dirty="0" smtClean="0"/>
              <a:t>Self-Determination Regulation</a:t>
            </a:r>
            <a:endParaRPr lang="en-US" dirty="0"/>
          </a:p>
        </p:txBody>
      </p:sp>
      <p:sp>
        <p:nvSpPr>
          <p:cNvPr id="5" name="Oval 4"/>
          <p:cNvSpPr/>
          <p:nvPr/>
        </p:nvSpPr>
        <p:spPr>
          <a:xfrm>
            <a:off x="3200400" y="3048000"/>
            <a:ext cx="990600" cy="2286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noFill/>
            </a:endParaRPr>
          </a:p>
        </p:txBody>
      </p:sp>
      <p:sp>
        <p:nvSpPr>
          <p:cNvPr id="6" name="TextBox 5"/>
          <p:cNvSpPr txBox="1"/>
          <p:nvPr/>
        </p:nvSpPr>
        <p:spPr>
          <a:xfrm>
            <a:off x="3237781" y="1371600"/>
            <a:ext cx="1180131" cy="646331"/>
          </a:xfrm>
          <a:prstGeom prst="rect">
            <a:avLst/>
          </a:prstGeom>
          <a:noFill/>
        </p:spPr>
        <p:txBody>
          <a:bodyPr wrap="none" rtlCol="0">
            <a:spAutoFit/>
          </a:bodyPr>
          <a:lstStyle/>
          <a:p>
            <a:r>
              <a:rPr lang="en-US" dirty="0" smtClean="0"/>
              <a:t> </a:t>
            </a:r>
            <a:r>
              <a:rPr lang="en-US" b="1" dirty="0" smtClean="0">
                <a:solidFill>
                  <a:srgbClr val="FF0000"/>
                </a:solidFill>
              </a:rPr>
              <a:t>Financial </a:t>
            </a:r>
          </a:p>
          <a:p>
            <a:r>
              <a:rPr lang="en-US" b="1" dirty="0" smtClean="0">
                <a:solidFill>
                  <a:srgbClr val="FF0000"/>
                </a:solidFill>
              </a:rPr>
              <a:t>Incentives</a:t>
            </a:r>
            <a:endParaRPr lang="en-US" b="1" dirty="0">
              <a:solidFill>
                <a:srgbClr val="FF0000"/>
              </a:solidFill>
            </a:endParaRPr>
          </a:p>
        </p:txBody>
      </p:sp>
      <p:cxnSp>
        <p:nvCxnSpPr>
          <p:cNvPr id="8" name="Straight Arrow Connector 7"/>
          <p:cNvCxnSpPr>
            <a:stCxn id="6" idx="2"/>
          </p:cNvCxnSpPr>
          <p:nvPr/>
        </p:nvCxnSpPr>
        <p:spPr>
          <a:xfrm flipH="1">
            <a:off x="3695700" y="2017931"/>
            <a:ext cx="132147" cy="95386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257800" y="2971800"/>
            <a:ext cx="2514600" cy="31155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noFill/>
            </a:endParaRPr>
          </a:p>
        </p:txBody>
      </p:sp>
      <p:sp>
        <p:nvSpPr>
          <p:cNvPr id="10" name="TextBox 9"/>
          <p:cNvSpPr txBox="1"/>
          <p:nvPr/>
        </p:nvSpPr>
        <p:spPr>
          <a:xfrm>
            <a:off x="5486400" y="1482699"/>
            <a:ext cx="2438400" cy="646331"/>
          </a:xfrm>
          <a:prstGeom prst="rect">
            <a:avLst/>
          </a:prstGeom>
          <a:noFill/>
        </p:spPr>
        <p:txBody>
          <a:bodyPr wrap="square" rtlCol="0">
            <a:spAutoFit/>
          </a:bodyPr>
          <a:lstStyle/>
          <a:p>
            <a:pPr algn="ctr"/>
            <a:r>
              <a:rPr lang="en-US" b="1" dirty="0" smtClean="0">
                <a:solidFill>
                  <a:srgbClr val="FF0000"/>
                </a:solidFill>
              </a:rPr>
              <a:t>Reasonable behaviour change goals?</a:t>
            </a:r>
          </a:p>
        </p:txBody>
      </p:sp>
      <p:cxnSp>
        <p:nvCxnSpPr>
          <p:cNvPr id="11" name="Straight Arrow Connector 10"/>
          <p:cNvCxnSpPr/>
          <p:nvPr/>
        </p:nvCxnSpPr>
        <p:spPr>
          <a:xfrm flipH="1">
            <a:off x="6573453" y="2058581"/>
            <a:ext cx="132147" cy="953869"/>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7924799" y="1581834"/>
            <a:ext cx="1045479" cy="646331"/>
          </a:xfrm>
          <a:prstGeom prst="rect">
            <a:avLst/>
          </a:prstGeom>
          <a:noFill/>
        </p:spPr>
        <p:txBody>
          <a:bodyPr wrap="none" rtlCol="0">
            <a:spAutoFit/>
          </a:bodyPr>
          <a:lstStyle/>
          <a:p>
            <a:r>
              <a:rPr lang="en-US" b="1" dirty="0" smtClean="0">
                <a:solidFill>
                  <a:srgbClr val="FF0000"/>
                </a:solidFill>
              </a:rPr>
              <a:t>Ultimate</a:t>
            </a:r>
          </a:p>
          <a:p>
            <a:r>
              <a:rPr lang="en-US" b="1" dirty="0">
                <a:solidFill>
                  <a:srgbClr val="FF0000"/>
                </a:solidFill>
              </a:rPr>
              <a:t> </a:t>
            </a:r>
            <a:r>
              <a:rPr lang="en-US" b="1" dirty="0" smtClean="0">
                <a:solidFill>
                  <a:srgbClr val="FF0000"/>
                </a:solidFill>
              </a:rPr>
              <a:t>    goal</a:t>
            </a:r>
            <a:endParaRPr lang="en-US" b="1" dirty="0">
              <a:solidFill>
                <a:srgbClr val="FF0000"/>
              </a:solidFill>
            </a:endParaRPr>
          </a:p>
        </p:txBody>
      </p:sp>
      <p:sp>
        <p:nvSpPr>
          <p:cNvPr id="13" name="Oval 12"/>
          <p:cNvSpPr/>
          <p:nvPr/>
        </p:nvSpPr>
        <p:spPr>
          <a:xfrm>
            <a:off x="7543800" y="3386586"/>
            <a:ext cx="1524000" cy="255701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noFill/>
            </a:endParaRPr>
          </a:p>
        </p:txBody>
      </p:sp>
      <p:cxnSp>
        <p:nvCxnSpPr>
          <p:cNvPr id="14" name="Straight Arrow Connector 13"/>
          <p:cNvCxnSpPr/>
          <p:nvPr/>
        </p:nvCxnSpPr>
        <p:spPr>
          <a:xfrm flipH="1">
            <a:off x="8381464" y="2236140"/>
            <a:ext cx="132148" cy="115044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4083743" y="6396334"/>
            <a:ext cx="4984057" cy="307777"/>
          </a:xfrm>
          <a:prstGeom prst="rect">
            <a:avLst/>
          </a:prstGeom>
          <a:noFill/>
        </p:spPr>
        <p:txBody>
          <a:bodyPr wrap="none" rtlCol="0">
            <a:spAutoFit/>
          </a:bodyPr>
          <a:lstStyle/>
          <a:p>
            <a:r>
              <a:rPr lang="en-US" sz="1400" dirty="0" err="1" smtClean="0"/>
              <a:t>Decci</a:t>
            </a:r>
            <a:r>
              <a:rPr lang="en-US" sz="1400" dirty="0"/>
              <a:t> </a:t>
            </a:r>
            <a:r>
              <a:rPr lang="en-US" sz="1400" dirty="0" smtClean="0"/>
              <a:t>&amp; Ryan. Handbook of Self-Determination Research (2002)</a:t>
            </a:r>
            <a:endParaRPr lang="en-US" sz="1400" dirty="0"/>
          </a:p>
        </p:txBody>
      </p:sp>
      <p:sp>
        <p:nvSpPr>
          <p:cNvPr id="7" name="Slide Number Placeholder 6"/>
          <p:cNvSpPr>
            <a:spLocks noGrp="1"/>
          </p:cNvSpPr>
          <p:nvPr>
            <p:ph type="sldNum" sz="quarter" idx="12"/>
          </p:nvPr>
        </p:nvSpPr>
        <p:spPr>
          <a:xfrm>
            <a:off x="3008854" y="6367660"/>
            <a:ext cx="1161826" cy="365125"/>
          </a:xfrm>
        </p:spPr>
        <p:txBody>
          <a:bodyPr/>
          <a:lstStyle/>
          <a:p>
            <a:fld id="{8D2EFC52-5B7E-46F5-AD9D-59DE77D45ACB}" type="slidenum">
              <a:rPr lang="en-US" smtClean="0"/>
              <a:t>21</a:t>
            </a:fld>
            <a:endParaRPr lang="en-US" dirty="0"/>
          </a:p>
        </p:txBody>
      </p:sp>
      <p:sp>
        <p:nvSpPr>
          <p:cNvPr id="15" name="Footer Placeholder 1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419845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P spid="10" grpId="0"/>
      <p:bldP spid="12" grpId="0"/>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675466"/>
            <a:ext cx="8153400" cy="3877734"/>
          </a:xfrm>
        </p:spPr>
        <p:txBody>
          <a:bodyPr>
            <a:normAutofit/>
          </a:bodyPr>
          <a:lstStyle/>
          <a:p>
            <a:pPr marL="0" indent="0">
              <a:buNone/>
            </a:pPr>
            <a:r>
              <a:rPr lang="en-US" dirty="0" smtClean="0"/>
              <a:t>A study of 175 people with type 2 diabetes measured self-determined motivation for exercise and stage </a:t>
            </a:r>
            <a:r>
              <a:rPr lang="en-US" dirty="0"/>
              <a:t>of change </a:t>
            </a:r>
            <a:r>
              <a:rPr lang="en-US" dirty="0" smtClean="0"/>
              <a:t>at baseline, 3 months &amp; 6 months</a:t>
            </a:r>
          </a:p>
          <a:p>
            <a:pPr lvl="1"/>
            <a:r>
              <a:rPr lang="en-US" dirty="0" err="1" smtClean="0"/>
              <a:t>Progressors</a:t>
            </a:r>
            <a:r>
              <a:rPr lang="en-US" dirty="0" smtClean="0"/>
              <a:t>: large increase in self-determined exercise motivation from baseline to 3 months and another, smaller increase from 3 to 6 months</a:t>
            </a:r>
          </a:p>
          <a:p>
            <a:pPr lvl="1"/>
            <a:r>
              <a:rPr lang="en-US" dirty="0" smtClean="0"/>
              <a:t>Non-</a:t>
            </a:r>
            <a:r>
              <a:rPr lang="en-US" dirty="0" err="1" smtClean="0"/>
              <a:t>progressor</a:t>
            </a:r>
            <a:r>
              <a:rPr lang="en-US" dirty="0" err="1"/>
              <a:t>s</a:t>
            </a:r>
            <a:r>
              <a:rPr lang="en-US" dirty="0" smtClean="0"/>
              <a:t> (n=37) had an initial large increase in self-determination from baseline to 3 months but then it declined over next 3-6 months</a:t>
            </a:r>
          </a:p>
          <a:p>
            <a:pPr marL="0" indent="0">
              <a:buNone/>
            </a:pPr>
            <a:endParaRPr lang="en-US" sz="1400" dirty="0" smtClean="0"/>
          </a:p>
          <a:p>
            <a:pPr marL="0" indent="0">
              <a:buNone/>
            </a:pPr>
            <a:r>
              <a:rPr lang="en-US" sz="1400" dirty="0" smtClean="0"/>
              <a:t>				Source: Fortier et al </a:t>
            </a:r>
            <a:r>
              <a:rPr lang="en-US" sz="1400" i="1" dirty="0" smtClean="0"/>
              <a:t>J Health Psychology </a:t>
            </a:r>
            <a:r>
              <a:rPr lang="en-US" sz="1400" dirty="0" smtClean="0"/>
              <a:t>2012</a:t>
            </a:r>
          </a:p>
        </p:txBody>
      </p:sp>
      <p:sp>
        <p:nvSpPr>
          <p:cNvPr id="3" name="Title 2"/>
          <p:cNvSpPr>
            <a:spLocks noGrp="1"/>
          </p:cNvSpPr>
          <p:nvPr>
            <p:ph type="title"/>
          </p:nvPr>
        </p:nvSpPr>
        <p:spPr/>
        <p:txBody>
          <a:bodyPr>
            <a:normAutofit fontScale="90000"/>
          </a:bodyPr>
          <a:lstStyle/>
          <a:p>
            <a:r>
              <a:rPr lang="en-US" dirty="0" smtClean="0"/>
              <a:t>Relationship between stages of change &amp; type of motivation</a:t>
            </a:r>
            <a:endParaRPr lang="en-US" dirty="0"/>
          </a:p>
        </p:txBody>
      </p:sp>
      <p:sp>
        <p:nvSpPr>
          <p:cNvPr id="4" name="Slide Number Placeholder 3"/>
          <p:cNvSpPr>
            <a:spLocks noGrp="1"/>
          </p:cNvSpPr>
          <p:nvPr>
            <p:ph type="sldNum" sz="quarter" idx="12"/>
          </p:nvPr>
        </p:nvSpPr>
        <p:spPr>
          <a:xfrm>
            <a:off x="3810000" y="6400800"/>
            <a:ext cx="1161826" cy="365125"/>
          </a:xfrm>
        </p:spPr>
        <p:txBody>
          <a:bodyPr/>
          <a:lstStyle/>
          <a:p>
            <a:fld id="{8D2EFC52-5B7E-46F5-AD9D-59DE77D45ACB}" type="slidenum">
              <a:rPr lang="en-US" smtClean="0"/>
              <a:t>22</a:t>
            </a:fld>
            <a:endParaRPr lang="en-US" dirty="0"/>
          </a:p>
        </p:txBody>
      </p:sp>
      <p:sp>
        <p:nvSpPr>
          <p:cNvPr id="5" name="Footer Placeholder 4"/>
          <p:cNvSpPr>
            <a:spLocks noGrp="1"/>
          </p:cNvSpPr>
          <p:nvPr>
            <p:ph type="ftr" sz="quarter" idx="11"/>
          </p:nvPr>
        </p:nvSpPr>
        <p:spPr/>
        <p:txBody>
          <a:bodyPr/>
          <a:lstStyle/>
          <a:p>
            <a:r>
              <a:rPr lang="en-US" smtClean="0"/>
              <a:t>CSH Associates  - From thinking to doing</a:t>
            </a:r>
            <a:endParaRPr lang="en-US" dirty="0"/>
          </a:p>
        </p:txBody>
      </p:sp>
    </p:spTree>
    <p:extLst>
      <p:ext uri="{BB962C8B-B14F-4D97-AF65-F5344CB8AC3E}">
        <p14:creationId xmlns:p14="http://schemas.microsoft.com/office/powerpoint/2010/main" val="8541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1" y="2514600"/>
            <a:ext cx="8305800" cy="4038600"/>
          </a:xfrm>
        </p:spPr>
        <p:txBody>
          <a:bodyPr>
            <a:normAutofit/>
          </a:bodyPr>
          <a:lstStyle/>
          <a:p>
            <a:r>
              <a:rPr lang="en-US" b="1" dirty="0" smtClean="0"/>
              <a:t>Pre-contemplation: </a:t>
            </a:r>
            <a:r>
              <a:rPr lang="en-US" dirty="0" smtClean="0"/>
              <a:t>extrinsic motives (appearance &amp; weight) dominated over intrinsic (enjoyment &amp; revitalization)</a:t>
            </a:r>
          </a:p>
          <a:p>
            <a:r>
              <a:rPr lang="en-US" b="1" dirty="0" smtClean="0"/>
              <a:t>Contemplation: </a:t>
            </a:r>
            <a:r>
              <a:rPr lang="en-US" dirty="0" smtClean="0"/>
              <a:t>domination of extrinsic motivation not as strong</a:t>
            </a:r>
          </a:p>
          <a:p>
            <a:r>
              <a:rPr lang="en-US" b="1" dirty="0" smtClean="0"/>
              <a:t>Preparation: </a:t>
            </a:r>
            <a:r>
              <a:rPr lang="en-US" dirty="0" smtClean="0"/>
              <a:t>extrinsic motivation even weaker</a:t>
            </a:r>
          </a:p>
          <a:p>
            <a:r>
              <a:rPr lang="en-US" b="1" dirty="0" smtClean="0"/>
              <a:t>Action: </a:t>
            </a:r>
            <a:r>
              <a:rPr lang="en-US" dirty="0" smtClean="0"/>
              <a:t>extrinsic motives again dominant over intrinsic</a:t>
            </a:r>
          </a:p>
          <a:p>
            <a:r>
              <a:rPr lang="en-US" b="1" dirty="0" smtClean="0"/>
              <a:t>Maintenance: </a:t>
            </a:r>
            <a:r>
              <a:rPr lang="en-US" dirty="0" smtClean="0"/>
              <a:t>intrinsic motives more important than extrinsic</a:t>
            </a:r>
          </a:p>
          <a:p>
            <a:pPr marL="301943" lvl="1" indent="0">
              <a:buNone/>
            </a:pPr>
            <a:endParaRPr lang="en-US" sz="1300" dirty="0" smtClean="0"/>
          </a:p>
          <a:p>
            <a:pPr marL="301943" lvl="1" indent="0">
              <a:buNone/>
            </a:pPr>
            <a:r>
              <a:rPr lang="en-US" sz="1300" dirty="0" smtClean="0"/>
              <a:t>						</a:t>
            </a:r>
            <a:r>
              <a:rPr lang="en-US" sz="1300" dirty="0" err="1" smtClean="0"/>
              <a:t>Markland</a:t>
            </a:r>
            <a:r>
              <a:rPr lang="en-US" sz="1300" dirty="0" smtClean="0"/>
              <a:t> and </a:t>
            </a:r>
            <a:r>
              <a:rPr lang="en-US" sz="1300" dirty="0" err="1" smtClean="0"/>
              <a:t>Ingeldew</a:t>
            </a:r>
            <a:r>
              <a:rPr lang="en-US" sz="1300" dirty="0" smtClean="0"/>
              <a:t> (2007)</a:t>
            </a:r>
            <a:endParaRPr lang="en-US" sz="1300" dirty="0"/>
          </a:p>
        </p:txBody>
      </p:sp>
      <p:sp>
        <p:nvSpPr>
          <p:cNvPr id="3" name="Title 2"/>
          <p:cNvSpPr>
            <a:spLocks noGrp="1"/>
          </p:cNvSpPr>
          <p:nvPr>
            <p:ph type="title"/>
          </p:nvPr>
        </p:nvSpPr>
        <p:spPr>
          <a:xfrm>
            <a:off x="457200" y="304800"/>
            <a:ext cx="8229600" cy="1719072"/>
          </a:xfrm>
        </p:spPr>
        <p:txBody>
          <a:bodyPr>
            <a:noAutofit/>
          </a:bodyPr>
          <a:lstStyle/>
          <a:p>
            <a:r>
              <a:rPr lang="en-US" sz="3600" dirty="0" smtClean="0"/>
              <a:t>Balance between internal &amp; external motivators for physical activity may vary across stages</a:t>
            </a:r>
            <a:endParaRPr lang="en-US" sz="3600" dirty="0"/>
          </a:p>
        </p:txBody>
      </p:sp>
      <p:sp>
        <p:nvSpPr>
          <p:cNvPr id="4" name="Slide Number Placeholder 3"/>
          <p:cNvSpPr>
            <a:spLocks noGrp="1"/>
          </p:cNvSpPr>
          <p:nvPr>
            <p:ph type="sldNum" sz="quarter" idx="12"/>
          </p:nvPr>
        </p:nvSpPr>
        <p:spPr/>
        <p:txBody>
          <a:bodyPr/>
          <a:lstStyle/>
          <a:p>
            <a:fld id="{8D2EFC52-5B7E-46F5-AD9D-59DE77D45ACB}" type="slidenum">
              <a:rPr lang="en-US" smtClean="0"/>
              <a:t>23</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9265351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1" y="2675466"/>
            <a:ext cx="8077200" cy="4106334"/>
          </a:xfrm>
        </p:spPr>
        <p:txBody>
          <a:bodyPr>
            <a:normAutofit fontScale="85000" lnSpcReduction="20000"/>
          </a:bodyPr>
          <a:lstStyle/>
          <a:p>
            <a:pPr marL="0" indent="0">
              <a:spcAft>
                <a:spcPts val="600"/>
              </a:spcAft>
              <a:buNone/>
            </a:pPr>
            <a:r>
              <a:rPr lang="en-US" dirty="0" smtClean="0"/>
              <a:t>Retrospective study of women’s motivation for physical activity:</a:t>
            </a:r>
          </a:p>
          <a:p>
            <a:pPr>
              <a:spcAft>
                <a:spcPts val="600"/>
              </a:spcAft>
            </a:pPr>
            <a:r>
              <a:rPr lang="en-US" dirty="0" smtClean="0"/>
              <a:t>Childhood: autonomously &amp; intrinsically motivated – active because it was fun</a:t>
            </a:r>
          </a:p>
          <a:p>
            <a:pPr>
              <a:spcAft>
                <a:spcPts val="600"/>
              </a:spcAft>
            </a:pPr>
            <a:r>
              <a:rPr lang="en-US" dirty="0" smtClean="0"/>
              <a:t>Adolescence: combination of autonomous &amp; non-autonomous – active because it is a form of socializing</a:t>
            </a:r>
          </a:p>
          <a:p>
            <a:pPr>
              <a:spcAft>
                <a:spcPts val="600"/>
              </a:spcAft>
            </a:pPr>
            <a:r>
              <a:rPr lang="en-US" dirty="0" smtClean="0"/>
              <a:t>Younger adulthood or motherhood: mostly non-autonomous – to get back in shape</a:t>
            </a:r>
          </a:p>
          <a:p>
            <a:pPr>
              <a:spcAft>
                <a:spcPts val="600"/>
              </a:spcAft>
            </a:pPr>
            <a:r>
              <a:rPr lang="en-US" dirty="0" smtClean="0"/>
              <a:t>Middle adulthood: combination of autonomous &amp; non-autonomous – appearance, weight control &amp; health</a:t>
            </a:r>
          </a:p>
          <a:p>
            <a:r>
              <a:rPr lang="en-US" dirty="0" smtClean="0"/>
              <a:t>Older adulthood: mostly autonomous – to be healthy</a:t>
            </a:r>
          </a:p>
          <a:p>
            <a:pPr marL="0" indent="0">
              <a:buNone/>
            </a:pPr>
            <a:r>
              <a:rPr lang="en-US" dirty="0"/>
              <a:t/>
            </a:r>
            <a:br>
              <a:rPr lang="en-US" dirty="0"/>
            </a:br>
            <a:r>
              <a:rPr lang="en-US" dirty="0" smtClean="0"/>
              <a:t>						</a:t>
            </a:r>
            <a:r>
              <a:rPr lang="en-US" sz="1300" dirty="0" smtClean="0"/>
              <a:t>Source: Fortier &amp; </a:t>
            </a:r>
            <a:r>
              <a:rPr lang="en-US" sz="1300" dirty="0" err="1" smtClean="0"/>
              <a:t>Kowal</a:t>
            </a:r>
            <a:r>
              <a:rPr lang="en-US" sz="1300" dirty="0" smtClean="0"/>
              <a:t>, 2007</a:t>
            </a:r>
          </a:p>
        </p:txBody>
      </p:sp>
      <p:sp>
        <p:nvSpPr>
          <p:cNvPr id="3" name="Title 2"/>
          <p:cNvSpPr>
            <a:spLocks noGrp="1"/>
          </p:cNvSpPr>
          <p:nvPr>
            <p:ph type="title"/>
          </p:nvPr>
        </p:nvSpPr>
        <p:spPr/>
        <p:txBody>
          <a:bodyPr>
            <a:normAutofit fontScale="90000"/>
          </a:bodyPr>
          <a:lstStyle/>
          <a:p>
            <a:r>
              <a:rPr lang="en-US" dirty="0" smtClean="0"/>
              <a:t>Motivation may also vary across life stages</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24</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dirty="0"/>
          </a:p>
        </p:txBody>
      </p:sp>
    </p:spTree>
    <p:extLst>
      <p:ext uri="{BB962C8B-B14F-4D97-AF65-F5344CB8AC3E}">
        <p14:creationId xmlns:p14="http://schemas.microsoft.com/office/powerpoint/2010/main" val="8781401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Both extrinsic and intrinsic motives may be present at the same time</a:t>
            </a:r>
          </a:p>
          <a:p>
            <a:r>
              <a:rPr lang="en-US" dirty="0" smtClean="0"/>
              <a:t>Which one is dominant may vary at different stages of change and at different stages of life</a:t>
            </a:r>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25</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34680567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Theory of motivation so trying to get at why we behave the way we do &amp; how we can change</a:t>
            </a:r>
          </a:p>
          <a:p>
            <a:r>
              <a:rPr lang="en-US" dirty="0" smtClean="0"/>
              <a:t>Large body of experimental research from different fields: education, physical activity, healthy eating, etc.</a:t>
            </a:r>
          </a:p>
          <a:p>
            <a:r>
              <a:rPr lang="en-US" dirty="0" smtClean="0"/>
              <a:t>Validated questionnaires</a:t>
            </a:r>
          </a:p>
          <a:p>
            <a:r>
              <a:rPr lang="en-US" dirty="0" smtClean="0"/>
              <a:t>Experiments in other countries showing it crosses cultures</a:t>
            </a:r>
          </a:p>
          <a:p>
            <a:r>
              <a:rPr lang="en-US" dirty="0" smtClean="0">
                <a:hlinkClick r:id="rId2"/>
              </a:rPr>
              <a:t>www.selfdeterminationtheory.org</a:t>
            </a:r>
            <a:r>
              <a:rPr lang="en-US" dirty="0" smtClean="0"/>
              <a:t> </a:t>
            </a:r>
            <a:endParaRPr lang="en-US" dirty="0"/>
          </a:p>
        </p:txBody>
      </p:sp>
      <p:sp>
        <p:nvSpPr>
          <p:cNvPr id="3" name="Title 2"/>
          <p:cNvSpPr>
            <a:spLocks noGrp="1"/>
          </p:cNvSpPr>
          <p:nvPr>
            <p:ph type="title"/>
          </p:nvPr>
        </p:nvSpPr>
        <p:spPr/>
        <p:txBody>
          <a:bodyPr/>
          <a:lstStyle/>
          <a:p>
            <a:r>
              <a:rPr lang="en-US" dirty="0" smtClean="0"/>
              <a:t>Strengths</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26</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33360531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 </a:t>
            </a:r>
            <a:endParaRPr lang="en-US" dirty="0" smtClean="0"/>
          </a:p>
          <a:p>
            <a:pPr marL="0" indent="0">
              <a:buNone/>
            </a:pPr>
            <a:endParaRPr lang="en-US" dirty="0"/>
          </a:p>
          <a:p>
            <a:pPr marL="0" indent="0">
              <a:buNone/>
            </a:pPr>
            <a:endParaRPr lang="en-US" dirty="0" smtClean="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Relationship to behaviours (outcomes)</a:t>
            </a:r>
            <a:endParaRPr lang="en-US" dirty="0"/>
          </a:p>
        </p:txBody>
      </p:sp>
      <p:sp>
        <p:nvSpPr>
          <p:cNvPr id="8" name="Rounded Rectangle 7"/>
          <p:cNvSpPr/>
          <p:nvPr/>
        </p:nvSpPr>
        <p:spPr>
          <a:xfrm>
            <a:off x="2514600" y="2514600"/>
            <a:ext cx="1752600" cy="17526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Psychological mediators:</a:t>
            </a:r>
          </a:p>
          <a:p>
            <a:pPr algn="ctr"/>
            <a:r>
              <a:rPr lang="en-US" sz="1600" dirty="0">
                <a:solidFill>
                  <a:schemeClr val="tx1"/>
                </a:solidFill>
              </a:rPr>
              <a:t>Autonomy </a:t>
            </a:r>
          </a:p>
          <a:p>
            <a:pPr algn="ctr"/>
            <a:r>
              <a:rPr lang="en-US" sz="1600" dirty="0">
                <a:solidFill>
                  <a:schemeClr val="tx1"/>
                </a:solidFill>
              </a:rPr>
              <a:t>Competence</a:t>
            </a:r>
          </a:p>
          <a:p>
            <a:pPr algn="ctr"/>
            <a:r>
              <a:rPr lang="en-US" sz="1600" dirty="0">
                <a:solidFill>
                  <a:schemeClr val="tx1"/>
                </a:solidFill>
              </a:rPr>
              <a:t>Relatedness</a:t>
            </a:r>
          </a:p>
        </p:txBody>
      </p:sp>
      <p:sp>
        <p:nvSpPr>
          <p:cNvPr id="9" name="Rounded Rectangle 8"/>
          <p:cNvSpPr/>
          <p:nvPr/>
        </p:nvSpPr>
        <p:spPr>
          <a:xfrm>
            <a:off x="4577751" y="3810000"/>
            <a:ext cx="2133600" cy="1905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r>
              <a:rPr lang="en-US" sz="1600" b="1" dirty="0" smtClean="0">
                <a:solidFill>
                  <a:schemeClr val="tx1"/>
                </a:solidFill>
              </a:rPr>
              <a:t>Motivation</a:t>
            </a:r>
          </a:p>
          <a:p>
            <a:pPr algn="ctr"/>
            <a:r>
              <a:rPr lang="en-US" sz="1600" dirty="0" smtClean="0">
                <a:solidFill>
                  <a:schemeClr val="tx1"/>
                </a:solidFill>
              </a:rPr>
              <a:t>Intrinsic</a:t>
            </a:r>
          </a:p>
          <a:p>
            <a:pPr algn="ctr"/>
            <a:r>
              <a:rPr lang="en-US" sz="1600" dirty="0" smtClean="0">
                <a:solidFill>
                  <a:schemeClr val="tx1"/>
                </a:solidFill>
              </a:rPr>
              <a:t>Integrated</a:t>
            </a:r>
          </a:p>
          <a:p>
            <a:pPr algn="ctr"/>
            <a:r>
              <a:rPr lang="en-US" sz="1600" dirty="0" smtClean="0">
                <a:solidFill>
                  <a:schemeClr val="tx1"/>
                </a:solidFill>
              </a:rPr>
              <a:t>Identified</a:t>
            </a:r>
          </a:p>
          <a:p>
            <a:pPr algn="ctr"/>
            <a:r>
              <a:rPr lang="en-US" sz="1600" dirty="0" err="1" smtClean="0">
                <a:solidFill>
                  <a:schemeClr val="tx1"/>
                </a:solidFill>
              </a:rPr>
              <a:t>Introjected</a:t>
            </a:r>
            <a:endParaRPr lang="en-US" sz="1600" dirty="0" smtClean="0">
              <a:solidFill>
                <a:schemeClr val="tx1"/>
              </a:solidFill>
            </a:endParaRPr>
          </a:p>
          <a:p>
            <a:pPr algn="ctr"/>
            <a:r>
              <a:rPr lang="en-US" sz="1600" dirty="0" smtClean="0">
                <a:solidFill>
                  <a:schemeClr val="tx1"/>
                </a:solidFill>
              </a:rPr>
              <a:t>External</a:t>
            </a:r>
          </a:p>
          <a:p>
            <a:pPr algn="ctr"/>
            <a:r>
              <a:rPr lang="en-US" sz="1600" dirty="0" err="1" smtClean="0">
                <a:solidFill>
                  <a:schemeClr val="tx1"/>
                </a:solidFill>
              </a:rPr>
              <a:t>Amotivation</a:t>
            </a:r>
            <a:endParaRPr lang="en-US" sz="1600" dirty="0" smtClean="0">
              <a:solidFill>
                <a:schemeClr val="tx1"/>
              </a:solidFill>
            </a:endParaRPr>
          </a:p>
        </p:txBody>
      </p:sp>
      <p:sp>
        <p:nvSpPr>
          <p:cNvPr id="10" name="Rounded Rectangle 9"/>
          <p:cNvSpPr/>
          <p:nvPr/>
        </p:nvSpPr>
        <p:spPr>
          <a:xfrm>
            <a:off x="533400" y="1904999"/>
            <a:ext cx="1676400" cy="1676401"/>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Social Factors: autonomy support </a:t>
            </a:r>
            <a:r>
              <a:rPr lang="en-US" sz="1600" dirty="0">
                <a:solidFill>
                  <a:schemeClr val="tx1"/>
                </a:solidFill>
              </a:rPr>
              <a:t>(parents, peers, authority figures)</a:t>
            </a:r>
          </a:p>
        </p:txBody>
      </p:sp>
      <p:sp>
        <p:nvSpPr>
          <p:cNvPr id="11" name="Rounded Rectangle 10"/>
          <p:cNvSpPr/>
          <p:nvPr/>
        </p:nvSpPr>
        <p:spPr>
          <a:xfrm>
            <a:off x="6928449" y="4648200"/>
            <a:ext cx="2133600" cy="1905000"/>
          </a:xfrm>
          <a:prstGeom prst="round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r>
              <a:rPr lang="en-US" sz="1600" b="1" dirty="0" smtClean="0">
                <a:solidFill>
                  <a:schemeClr val="tx1"/>
                </a:solidFill>
              </a:rPr>
              <a:t>Outcomes</a:t>
            </a:r>
            <a:endParaRPr lang="en-US" sz="1600" dirty="0" smtClean="0">
              <a:solidFill>
                <a:schemeClr val="tx1"/>
              </a:solidFill>
            </a:endParaRPr>
          </a:p>
          <a:p>
            <a:pPr algn="ctr"/>
            <a:r>
              <a:rPr lang="en-US" sz="1600" dirty="0" smtClean="0">
                <a:solidFill>
                  <a:schemeClr val="tx1"/>
                </a:solidFill>
              </a:rPr>
              <a:t>Well-being indices</a:t>
            </a:r>
          </a:p>
          <a:p>
            <a:pPr algn="ctr"/>
            <a:r>
              <a:rPr lang="en-US" sz="1600" dirty="0" smtClean="0">
                <a:solidFill>
                  <a:schemeClr val="tx1"/>
                </a:solidFill>
              </a:rPr>
              <a:t>Affective indices</a:t>
            </a:r>
          </a:p>
          <a:p>
            <a:pPr algn="ctr"/>
            <a:r>
              <a:rPr lang="en-US" sz="1600" dirty="0" smtClean="0">
                <a:solidFill>
                  <a:schemeClr val="tx1"/>
                </a:solidFill>
              </a:rPr>
              <a:t>Behavioural indices</a:t>
            </a:r>
          </a:p>
          <a:p>
            <a:pPr algn="ctr"/>
            <a:r>
              <a:rPr lang="en-US" sz="1600" dirty="0" smtClean="0">
                <a:solidFill>
                  <a:schemeClr val="tx1"/>
                </a:solidFill>
              </a:rPr>
              <a:t>Cognitive indices</a:t>
            </a:r>
            <a:endParaRPr lang="en-US" dirty="0">
              <a:solidFill>
                <a:schemeClr val="tx1"/>
              </a:solidFill>
            </a:endParaRPr>
          </a:p>
        </p:txBody>
      </p:sp>
      <p:cxnSp>
        <p:nvCxnSpPr>
          <p:cNvPr id="13" name="Straight Arrow Connector 12"/>
          <p:cNvCxnSpPr/>
          <p:nvPr/>
        </p:nvCxnSpPr>
        <p:spPr>
          <a:xfrm>
            <a:off x="1981200" y="2590800"/>
            <a:ext cx="533400" cy="381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4191000" y="3834441"/>
            <a:ext cx="533400" cy="381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6629400" y="4648200"/>
            <a:ext cx="533400" cy="381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a:endCxn id="11" idx="0"/>
          </p:cNvCxnSpPr>
          <p:nvPr/>
        </p:nvCxnSpPr>
        <p:spPr>
          <a:xfrm>
            <a:off x="4267200" y="2971800"/>
            <a:ext cx="3728049" cy="1676400"/>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533400" y="5438001"/>
            <a:ext cx="2930995" cy="276999"/>
          </a:xfrm>
          <a:prstGeom prst="rect">
            <a:avLst/>
          </a:prstGeom>
          <a:noFill/>
        </p:spPr>
        <p:txBody>
          <a:bodyPr wrap="none" rtlCol="0">
            <a:spAutoFit/>
          </a:bodyPr>
          <a:lstStyle/>
          <a:p>
            <a:r>
              <a:rPr lang="en-US" sz="1200" dirty="0" smtClean="0"/>
              <a:t>Adapted from Standage &amp; Treasure (2007)</a:t>
            </a:r>
            <a:endParaRPr lang="en-US" sz="1200" dirty="0"/>
          </a:p>
        </p:txBody>
      </p:sp>
      <p:sp>
        <p:nvSpPr>
          <p:cNvPr id="4" name="Slide Number Placeholder 3"/>
          <p:cNvSpPr>
            <a:spLocks noGrp="1"/>
          </p:cNvSpPr>
          <p:nvPr>
            <p:ph type="sldNum" sz="quarter" idx="12"/>
          </p:nvPr>
        </p:nvSpPr>
        <p:spPr/>
        <p:txBody>
          <a:bodyPr/>
          <a:lstStyle/>
          <a:p>
            <a:fld id="{8D2EFC52-5B7E-46F5-AD9D-59DE77D45ACB}" type="slidenum">
              <a:rPr lang="en-US" smtClean="0"/>
              <a:t>27</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4776063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971799"/>
            <a:ext cx="7408333" cy="3154363"/>
          </a:xfrm>
        </p:spPr>
        <p:txBody>
          <a:bodyPr/>
          <a:lstStyle/>
          <a:p>
            <a:pPr marL="0" indent="0" algn="ctr">
              <a:buNone/>
            </a:pPr>
            <a:r>
              <a:rPr lang="en-US" dirty="0" smtClean="0"/>
              <a:t>“Discuss with your family </a:t>
            </a:r>
          </a:p>
          <a:p>
            <a:pPr marL="0" indent="0" algn="ctr">
              <a:buNone/>
            </a:pPr>
            <a:endParaRPr lang="en-US" dirty="0" smtClean="0"/>
          </a:p>
          <a:p>
            <a:pPr marL="0" indent="0" algn="ctr">
              <a:buNone/>
            </a:pPr>
            <a:r>
              <a:rPr lang="en-US" dirty="0" smtClean="0"/>
              <a:t>and make a decision on how you want to proceed</a:t>
            </a:r>
          </a:p>
          <a:p>
            <a:pPr marL="0" indent="0" algn="ctr">
              <a:buNone/>
            </a:pPr>
            <a:endParaRPr lang="en-US" dirty="0" smtClean="0"/>
          </a:p>
          <a:p>
            <a:pPr marL="0" indent="0" algn="ctr">
              <a:buNone/>
            </a:pPr>
            <a:r>
              <a:rPr lang="en-US" dirty="0" smtClean="0"/>
              <a:t>to make improvements in your chosen activity.”</a:t>
            </a:r>
            <a:endParaRPr lang="en-US" dirty="0"/>
          </a:p>
        </p:txBody>
      </p:sp>
      <p:sp>
        <p:nvSpPr>
          <p:cNvPr id="3" name="Title 2"/>
          <p:cNvSpPr>
            <a:spLocks noGrp="1"/>
          </p:cNvSpPr>
          <p:nvPr>
            <p:ph type="title"/>
          </p:nvPr>
        </p:nvSpPr>
        <p:spPr/>
        <p:txBody>
          <a:bodyPr/>
          <a:lstStyle/>
          <a:p>
            <a:r>
              <a:rPr lang="en-US" dirty="0" smtClean="0"/>
              <a:t>Nurturing Motivation</a:t>
            </a:r>
            <a:endParaRPr lang="en-US" dirty="0"/>
          </a:p>
        </p:txBody>
      </p:sp>
      <p:sp>
        <p:nvSpPr>
          <p:cNvPr id="4" name="TextBox 3"/>
          <p:cNvSpPr txBox="1"/>
          <p:nvPr/>
        </p:nvSpPr>
        <p:spPr>
          <a:xfrm>
            <a:off x="6813430" y="2699266"/>
            <a:ext cx="1374094" cy="369332"/>
          </a:xfrm>
          <a:prstGeom prst="rect">
            <a:avLst/>
          </a:prstGeom>
          <a:noFill/>
        </p:spPr>
        <p:txBody>
          <a:bodyPr wrap="none" rtlCol="0">
            <a:spAutoFit/>
          </a:bodyPr>
          <a:lstStyle/>
          <a:p>
            <a:r>
              <a:rPr lang="en-US" b="1" dirty="0" smtClean="0">
                <a:solidFill>
                  <a:srgbClr val="FF0000"/>
                </a:solidFill>
              </a:rPr>
              <a:t>Relatedness</a:t>
            </a:r>
            <a:endParaRPr lang="en-US" b="1" dirty="0">
              <a:solidFill>
                <a:srgbClr val="FF0000"/>
              </a:solidFill>
            </a:endParaRPr>
          </a:p>
        </p:txBody>
      </p:sp>
      <p:cxnSp>
        <p:nvCxnSpPr>
          <p:cNvPr id="6" name="Straight Arrow Connector 5"/>
          <p:cNvCxnSpPr/>
          <p:nvPr/>
        </p:nvCxnSpPr>
        <p:spPr>
          <a:xfrm flipH="1">
            <a:off x="6324600" y="2971800"/>
            <a:ext cx="457200"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7215805" y="3411498"/>
            <a:ext cx="1226618" cy="369332"/>
          </a:xfrm>
          <a:prstGeom prst="rect">
            <a:avLst/>
          </a:prstGeom>
          <a:noFill/>
        </p:spPr>
        <p:txBody>
          <a:bodyPr wrap="none" rtlCol="0">
            <a:spAutoFit/>
          </a:bodyPr>
          <a:lstStyle/>
          <a:p>
            <a:r>
              <a:rPr lang="en-US" b="1" dirty="0" smtClean="0">
                <a:solidFill>
                  <a:srgbClr val="FF0000"/>
                </a:solidFill>
              </a:rPr>
              <a:t>Autonomy</a:t>
            </a:r>
            <a:endParaRPr lang="en-US" b="1" dirty="0">
              <a:solidFill>
                <a:srgbClr val="FF0000"/>
              </a:solidFill>
            </a:endParaRPr>
          </a:p>
        </p:txBody>
      </p:sp>
      <p:cxnSp>
        <p:nvCxnSpPr>
          <p:cNvPr id="9" name="Straight Arrow Connector 8"/>
          <p:cNvCxnSpPr/>
          <p:nvPr/>
        </p:nvCxnSpPr>
        <p:spPr>
          <a:xfrm flipH="1">
            <a:off x="6019800" y="3684032"/>
            <a:ext cx="1164375"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7391400" y="4343400"/>
            <a:ext cx="1431802" cy="369332"/>
          </a:xfrm>
          <a:prstGeom prst="rect">
            <a:avLst/>
          </a:prstGeom>
          <a:noFill/>
        </p:spPr>
        <p:txBody>
          <a:bodyPr wrap="none" rtlCol="0">
            <a:spAutoFit/>
          </a:bodyPr>
          <a:lstStyle/>
          <a:p>
            <a:r>
              <a:rPr lang="en-US" b="1" dirty="0" smtClean="0">
                <a:solidFill>
                  <a:srgbClr val="FF0000"/>
                </a:solidFill>
              </a:rPr>
              <a:t>Competence</a:t>
            </a:r>
            <a:endParaRPr lang="en-US" b="1" dirty="0">
              <a:solidFill>
                <a:srgbClr val="FF0000"/>
              </a:solidFill>
            </a:endParaRPr>
          </a:p>
        </p:txBody>
      </p:sp>
      <p:cxnSp>
        <p:nvCxnSpPr>
          <p:cNvPr id="12" name="Straight Arrow Connector 11"/>
          <p:cNvCxnSpPr/>
          <p:nvPr/>
        </p:nvCxnSpPr>
        <p:spPr>
          <a:xfrm flipH="1">
            <a:off x="6553200" y="4615934"/>
            <a:ext cx="806571" cy="228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8D2EFC52-5B7E-46F5-AD9D-59DE77D45ACB}" type="slidenum">
              <a:rPr lang="en-US" smtClean="0"/>
              <a:t>28</a:t>
            </a:fld>
            <a:endParaRPr lang="en-US"/>
          </a:p>
        </p:txBody>
      </p:sp>
      <p:sp>
        <p:nvSpPr>
          <p:cNvPr id="7" name="Footer Placeholder 6"/>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3780547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1" y="2514600"/>
            <a:ext cx="8001000" cy="3886199"/>
          </a:xfrm>
        </p:spPr>
        <p:txBody>
          <a:bodyPr>
            <a:normAutofit fontScale="77500" lnSpcReduction="20000"/>
          </a:bodyPr>
          <a:lstStyle/>
          <a:p>
            <a:pPr>
              <a:spcAft>
                <a:spcPts val="600"/>
              </a:spcAft>
            </a:pPr>
            <a:r>
              <a:rPr lang="en-US" dirty="0" smtClean="0"/>
              <a:t>Support person’s sense of autonomy by giving choices &amp; explaining rationale </a:t>
            </a:r>
          </a:p>
          <a:p>
            <a:r>
              <a:rPr lang="en-US" dirty="0" smtClean="0"/>
              <a:t>Optimize relatedness by</a:t>
            </a:r>
          </a:p>
          <a:p>
            <a:pPr lvl="1"/>
            <a:r>
              <a:rPr lang="en-US" dirty="0"/>
              <a:t>M</a:t>
            </a:r>
            <a:r>
              <a:rPr lang="en-US" dirty="0" smtClean="0"/>
              <a:t>aking users feel respected and cared for – give them opportunities to express their opinions</a:t>
            </a:r>
          </a:p>
          <a:p>
            <a:pPr lvl="1">
              <a:spcAft>
                <a:spcPts val="600"/>
              </a:spcAft>
            </a:pPr>
            <a:r>
              <a:rPr lang="en-US" dirty="0" smtClean="0"/>
              <a:t>Form groups for relatedness &amp; social support</a:t>
            </a:r>
          </a:p>
          <a:p>
            <a:pPr>
              <a:spcAft>
                <a:spcPts val="600"/>
              </a:spcAft>
            </a:pPr>
            <a:r>
              <a:rPr lang="en-US" dirty="0" smtClean="0"/>
              <a:t>Be empathetic – recognize that there are down sides to change</a:t>
            </a:r>
          </a:p>
          <a:p>
            <a:pPr>
              <a:spcAft>
                <a:spcPts val="600"/>
              </a:spcAft>
            </a:pPr>
            <a:r>
              <a:rPr lang="en-US" dirty="0" smtClean="0"/>
              <a:t>Boost feeling of competency by providing positive but realistic feedback and non-controlling guidance or information on how to attain health-related goals (avoid “you should do this…”)</a:t>
            </a:r>
          </a:p>
          <a:p>
            <a:r>
              <a:rPr lang="en-US" dirty="0" smtClean="0"/>
              <a:t>Emphasize working to improve yourself or your record rather than competing with others or being evaluated</a:t>
            </a:r>
          </a:p>
          <a:p>
            <a:pPr marL="0" indent="0">
              <a:buNone/>
            </a:pPr>
            <a:endParaRPr lang="en-US" dirty="0"/>
          </a:p>
          <a:p>
            <a:pPr marL="0" indent="0">
              <a:buNone/>
            </a:pPr>
            <a:r>
              <a:rPr lang="en-US" sz="1300" dirty="0" smtClean="0"/>
              <a:t>		Sheldon, William, Joiner. </a:t>
            </a:r>
            <a:r>
              <a:rPr lang="en-US" sz="1300" i="1" dirty="0" smtClean="0"/>
              <a:t>Self-Determination Theory in the Clinic, Motivating Physical and Mental Health</a:t>
            </a:r>
            <a:r>
              <a:rPr lang="en-US" sz="1300" dirty="0"/>
              <a:t> </a:t>
            </a:r>
            <a:r>
              <a:rPr lang="en-US" sz="1300" dirty="0" smtClean="0"/>
              <a:t>(2003)</a:t>
            </a:r>
            <a:endParaRPr lang="en-US" sz="1300" dirty="0"/>
          </a:p>
        </p:txBody>
      </p:sp>
      <p:sp>
        <p:nvSpPr>
          <p:cNvPr id="3" name="Title 2"/>
          <p:cNvSpPr>
            <a:spLocks noGrp="1"/>
          </p:cNvSpPr>
          <p:nvPr>
            <p:ph type="title"/>
          </p:nvPr>
        </p:nvSpPr>
        <p:spPr/>
        <p:txBody>
          <a:bodyPr>
            <a:normAutofit/>
          </a:bodyPr>
          <a:lstStyle/>
          <a:p>
            <a:r>
              <a:rPr lang="en-US" dirty="0" smtClean="0"/>
              <a:t>Tactics</a:t>
            </a:r>
            <a:endParaRPr lang="en-US" dirty="0"/>
          </a:p>
        </p:txBody>
      </p:sp>
      <p:sp>
        <p:nvSpPr>
          <p:cNvPr id="4" name="Slide Number Placeholder 3"/>
          <p:cNvSpPr>
            <a:spLocks noGrp="1"/>
          </p:cNvSpPr>
          <p:nvPr>
            <p:ph type="sldNum" sz="quarter" idx="12"/>
          </p:nvPr>
        </p:nvSpPr>
        <p:spPr/>
        <p:txBody>
          <a:bodyPr/>
          <a:lstStyle/>
          <a:p>
            <a:fld id="{8D2EFC52-5B7E-46F5-AD9D-59DE77D45ACB}" type="slidenum">
              <a:rPr lang="en-US" smtClean="0"/>
              <a:t>29</a:t>
            </a:fld>
            <a:endParaRPr lang="en-US"/>
          </a:p>
        </p:txBody>
      </p:sp>
      <p:sp>
        <p:nvSpPr>
          <p:cNvPr id="5" name="Footer Placeholder 4"/>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724739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438400"/>
            <a:ext cx="8686800" cy="4191000"/>
          </a:xfrm>
        </p:spPr>
        <p:txBody>
          <a:bodyPr>
            <a:normAutofit fontScale="70000" lnSpcReduction="20000"/>
          </a:bodyPr>
          <a:lstStyle/>
          <a:p>
            <a:r>
              <a:rPr lang="en-US" dirty="0" smtClean="0"/>
              <a:t>Webb TL et al. (</a:t>
            </a:r>
            <a:r>
              <a:rPr lang="en-US" i="1" dirty="0" smtClean="0"/>
              <a:t>JMIR 2010 12(1):e 14) u</a:t>
            </a:r>
            <a:r>
              <a:rPr lang="en-US" dirty="0" smtClean="0"/>
              <a:t>sed </a:t>
            </a:r>
            <a:r>
              <a:rPr lang="en-US" dirty="0" err="1" smtClean="0"/>
              <a:t>Michie</a:t>
            </a:r>
            <a:r>
              <a:rPr lang="en-US" dirty="0" smtClean="0"/>
              <a:t> &amp; Prestwich coding scheme (</a:t>
            </a:r>
            <a:r>
              <a:rPr lang="en-US" i="1" dirty="0" smtClean="0"/>
              <a:t>Health </a:t>
            </a:r>
            <a:r>
              <a:rPr lang="en-US" dirty="0" smtClean="0"/>
              <a:t>Psychology 2010;29(1):1-8) to identify theory of behaviour change</a:t>
            </a:r>
          </a:p>
          <a:p>
            <a:r>
              <a:rPr lang="en-US" dirty="0" smtClean="0"/>
              <a:t>Theories included:</a:t>
            </a:r>
          </a:p>
          <a:p>
            <a:pPr lvl="1"/>
            <a:r>
              <a:rPr lang="en-US" dirty="0" err="1" smtClean="0"/>
              <a:t>Transtheoretical</a:t>
            </a:r>
            <a:r>
              <a:rPr lang="en-US" dirty="0" smtClean="0"/>
              <a:t> model (12 studies)</a:t>
            </a:r>
          </a:p>
          <a:p>
            <a:pPr lvl="1"/>
            <a:r>
              <a:rPr lang="en-US" dirty="0" smtClean="0"/>
              <a:t>Social cognitive model (12 studies)</a:t>
            </a:r>
          </a:p>
          <a:p>
            <a:pPr lvl="1"/>
            <a:r>
              <a:rPr lang="en-US" dirty="0"/>
              <a:t>Reasoned action/planned </a:t>
            </a:r>
            <a:r>
              <a:rPr lang="en-US" dirty="0" err="1" smtClean="0"/>
              <a:t>behaviour</a:t>
            </a:r>
            <a:r>
              <a:rPr lang="en-US" dirty="0" smtClean="0"/>
              <a:t> (9 studies)</a:t>
            </a:r>
          </a:p>
          <a:p>
            <a:pPr lvl="1"/>
            <a:r>
              <a:rPr lang="en-US" dirty="0" smtClean="0"/>
              <a:t>Elaboration likelihood (2 studies) – communications theory of how attitudes are formed/people are persuaded</a:t>
            </a:r>
          </a:p>
          <a:p>
            <a:pPr lvl="1"/>
            <a:r>
              <a:rPr lang="en-US" dirty="0" smtClean="0"/>
              <a:t>1 study each:</a:t>
            </a:r>
          </a:p>
          <a:p>
            <a:pPr lvl="2"/>
            <a:r>
              <a:rPr lang="en-US" dirty="0" smtClean="0"/>
              <a:t>Extended parallel process – 4 factors affect how people will respond to fear message: self-efficacy, response efficacy, perceived susceptibility, and severity of the threat</a:t>
            </a:r>
          </a:p>
          <a:p>
            <a:pPr lvl="2"/>
            <a:r>
              <a:rPr lang="en-US" dirty="0" smtClean="0"/>
              <a:t>Self-regulation – how people monitor &amp; manage their </a:t>
            </a:r>
            <a:r>
              <a:rPr lang="en-US" dirty="0" err="1" smtClean="0"/>
              <a:t>behaviour</a:t>
            </a:r>
            <a:endParaRPr lang="en-US" dirty="0" smtClean="0"/>
          </a:p>
          <a:p>
            <a:pPr lvl="2"/>
            <a:r>
              <a:rPr lang="en-US" dirty="0" smtClean="0"/>
              <a:t>Precaution adoption process – 7 cognitive stages: unaware, unengaged, undecided, decided not to act or decided to act, acting, and maintenance </a:t>
            </a:r>
          </a:p>
          <a:p>
            <a:pPr lvl="2"/>
            <a:r>
              <a:rPr lang="en-US" dirty="0" smtClean="0"/>
              <a:t>Diffusion of innovations</a:t>
            </a:r>
          </a:p>
          <a:p>
            <a:pPr lvl="2"/>
            <a:r>
              <a:rPr lang="en-US" dirty="0" smtClean="0"/>
              <a:t>Health belief – belief in a personal threat + belief in effectiveness of proposed </a:t>
            </a:r>
            <a:r>
              <a:rPr lang="en-US" dirty="0" err="1" smtClean="0"/>
              <a:t>behaviour</a:t>
            </a:r>
            <a:r>
              <a:rPr lang="en-US" dirty="0" smtClean="0"/>
              <a:t> = likelihood of changing </a:t>
            </a:r>
            <a:r>
              <a:rPr lang="en-US" dirty="0" err="1" smtClean="0"/>
              <a:t>behaviour</a:t>
            </a:r>
            <a:endParaRPr lang="en-US" dirty="0" smtClean="0"/>
          </a:p>
          <a:p>
            <a:pPr lvl="2"/>
            <a:r>
              <a:rPr lang="en-US" dirty="0" smtClean="0"/>
              <a:t>Social norms – group-held beliefs about how people should behave</a:t>
            </a:r>
          </a:p>
          <a:p>
            <a:endParaRPr lang="en-US" dirty="0"/>
          </a:p>
        </p:txBody>
      </p:sp>
      <p:sp>
        <p:nvSpPr>
          <p:cNvPr id="4" name="Title 3"/>
          <p:cNvSpPr>
            <a:spLocks noGrp="1"/>
          </p:cNvSpPr>
          <p:nvPr>
            <p:ph type="title"/>
          </p:nvPr>
        </p:nvSpPr>
        <p:spPr/>
        <p:txBody>
          <a:bodyPr>
            <a:normAutofit fontScale="90000"/>
          </a:bodyPr>
          <a:lstStyle/>
          <a:p>
            <a:r>
              <a:rPr lang="en-US" dirty="0" smtClean="0"/>
              <a:t>Online </a:t>
            </a:r>
            <a:r>
              <a:rPr lang="en-US" dirty="0" err="1" smtClean="0"/>
              <a:t>behaviour</a:t>
            </a:r>
            <a:r>
              <a:rPr lang="en-US" dirty="0" smtClean="0"/>
              <a:t> change tools: Systematic review of 85 RCTs </a:t>
            </a:r>
            <a:endParaRPr lang="en-US" dirty="0"/>
          </a:p>
        </p:txBody>
      </p:sp>
      <p:sp>
        <p:nvSpPr>
          <p:cNvPr id="5" name="Footer Placeholder 4"/>
          <p:cNvSpPr>
            <a:spLocks noGrp="1"/>
          </p:cNvSpPr>
          <p:nvPr>
            <p:ph type="ftr" sz="quarter" idx="11"/>
          </p:nvPr>
        </p:nvSpPr>
        <p:spPr>
          <a:xfrm>
            <a:off x="228600" y="6492875"/>
            <a:ext cx="3786691" cy="365125"/>
          </a:xfrm>
        </p:spPr>
        <p:txBody>
          <a:bodyPr/>
          <a:lstStyle/>
          <a:p>
            <a:r>
              <a:rPr lang="en-US" sz="1100" b="1" dirty="0" smtClean="0"/>
              <a:t>CSH Associates  - From thinking to doing</a:t>
            </a:r>
            <a:endParaRPr lang="en-US" sz="1100" b="1" dirty="0"/>
          </a:p>
        </p:txBody>
      </p:sp>
      <p:sp>
        <p:nvSpPr>
          <p:cNvPr id="6" name="Slide Number Placeholder 5"/>
          <p:cNvSpPr>
            <a:spLocks noGrp="1"/>
          </p:cNvSpPr>
          <p:nvPr>
            <p:ph type="sldNum" sz="quarter" idx="12"/>
          </p:nvPr>
        </p:nvSpPr>
        <p:spPr/>
        <p:txBody>
          <a:bodyPr/>
          <a:lstStyle/>
          <a:p>
            <a:fld id="{8D2EFC52-5B7E-46F5-AD9D-59DE77D45ACB}" type="slidenum">
              <a:rPr lang="en-US" smtClean="0"/>
              <a:t>3</a:t>
            </a:fld>
            <a:endParaRPr lang="en-US"/>
          </a:p>
        </p:txBody>
      </p:sp>
    </p:spTree>
    <p:extLst>
      <p:ext uri="{BB962C8B-B14F-4D97-AF65-F5344CB8AC3E}">
        <p14:creationId xmlns:p14="http://schemas.microsoft.com/office/powerpoint/2010/main" val="26394678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Health Action Process Approach</a:t>
            </a:r>
          </a:p>
          <a:p>
            <a:r>
              <a:rPr lang="en-US" dirty="0" smtClean="0"/>
              <a:t>Self-regulation</a:t>
            </a:r>
          </a:p>
          <a:p>
            <a:pPr marL="0" indent="0">
              <a:buNone/>
            </a:pPr>
            <a:endParaRPr lang="en-US" dirty="0"/>
          </a:p>
          <a:p>
            <a:pPr marL="0" indent="0">
              <a:buNone/>
            </a:pPr>
            <a:endParaRPr lang="en-US" dirty="0" smtClean="0"/>
          </a:p>
          <a:p>
            <a:pPr marL="0" indent="0" algn="ctr">
              <a:buNone/>
            </a:pPr>
            <a:r>
              <a:rPr lang="en-US" b="1" dirty="0" smtClean="0"/>
              <a:t>For more information or for a consultation, email the principal at corinne@cshassociates.com.</a:t>
            </a:r>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30</a:t>
            </a:fld>
            <a:endParaRPr lang="en-US"/>
          </a:p>
        </p:txBody>
      </p:sp>
      <p:sp>
        <p:nvSpPr>
          <p:cNvPr id="5" name="Title 4"/>
          <p:cNvSpPr>
            <a:spLocks noGrp="1"/>
          </p:cNvSpPr>
          <p:nvPr>
            <p:ph type="title"/>
          </p:nvPr>
        </p:nvSpPr>
        <p:spPr/>
        <p:txBody>
          <a:bodyPr/>
          <a:lstStyle/>
          <a:p>
            <a:r>
              <a:rPr lang="en-US" dirty="0" smtClean="0"/>
              <a:t>Coming up in Part 2</a:t>
            </a:r>
            <a:endParaRPr lang="en-US" dirty="0"/>
          </a:p>
        </p:txBody>
      </p:sp>
    </p:spTree>
    <p:extLst>
      <p:ext uri="{BB962C8B-B14F-4D97-AF65-F5344CB8AC3E}">
        <p14:creationId xmlns:p14="http://schemas.microsoft.com/office/powerpoint/2010/main" val="8307020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09800"/>
            <a:ext cx="8305799" cy="4038600"/>
          </a:xfrm>
        </p:spPr>
        <p:txBody>
          <a:bodyPr>
            <a:normAutofit fontScale="47500" lnSpcReduction="20000"/>
          </a:bodyPr>
          <a:lstStyle/>
          <a:p>
            <a:pPr>
              <a:spcAft>
                <a:spcPts val="1200"/>
              </a:spcAft>
            </a:pPr>
            <a:r>
              <a:rPr lang="en-US" dirty="0"/>
              <a:t>Bandura A. </a:t>
            </a:r>
            <a:r>
              <a:rPr lang="en-US" i="1" dirty="0"/>
              <a:t>Self-Efficacy in Changing Societies</a:t>
            </a:r>
            <a:r>
              <a:rPr lang="en-US" dirty="0"/>
              <a:t>. Cambridge University Press (1995)</a:t>
            </a:r>
          </a:p>
          <a:p>
            <a:pPr>
              <a:spcAft>
                <a:spcPts val="1200"/>
              </a:spcAft>
            </a:pPr>
            <a:r>
              <a:rPr lang="en-US" dirty="0" err="1"/>
              <a:t>Decci</a:t>
            </a:r>
            <a:r>
              <a:rPr lang="en-US" dirty="0"/>
              <a:t> EL, Ryan RM (</a:t>
            </a:r>
            <a:r>
              <a:rPr lang="en-US" dirty="0" err="1"/>
              <a:t>eds</a:t>
            </a:r>
            <a:r>
              <a:rPr lang="en-US" dirty="0"/>
              <a:t>). </a:t>
            </a:r>
            <a:r>
              <a:rPr lang="en-US" i="1" dirty="0"/>
              <a:t>Handbook of Self-Determination Research</a:t>
            </a:r>
            <a:r>
              <a:rPr lang="en-US" dirty="0"/>
              <a:t>. University of Rochester Press (2002)</a:t>
            </a:r>
          </a:p>
          <a:p>
            <a:pPr>
              <a:spcAft>
                <a:spcPts val="1200"/>
              </a:spcAft>
            </a:pPr>
            <a:r>
              <a:rPr lang="en-US" dirty="0"/>
              <a:t>Elliot AJ, </a:t>
            </a:r>
            <a:r>
              <a:rPr lang="en-US" dirty="0" err="1"/>
              <a:t>Dweck</a:t>
            </a:r>
            <a:r>
              <a:rPr lang="en-US" dirty="0"/>
              <a:t> CS (</a:t>
            </a:r>
            <a:r>
              <a:rPr lang="en-US" dirty="0" err="1"/>
              <a:t>eds</a:t>
            </a:r>
            <a:r>
              <a:rPr lang="en-US" dirty="0"/>
              <a:t>). </a:t>
            </a:r>
            <a:r>
              <a:rPr lang="en-US" i="1" dirty="0"/>
              <a:t>Handbook of Competence and </a:t>
            </a:r>
            <a:r>
              <a:rPr lang="en-US" dirty="0"/>
              <a:t>Motivation. Guildford Press (2005)</a:t>
            </a:r>
          </a:p>
          <a:p>
            <a:pPr>
              <a:spcAft>
                <a:spcPts val="1200"/>
              </a:spcAft>
            </a:pPr>
            <a:r>
              <a:rPr lang="en-US" dirty="0" err="1"/>
              <a:t>Glanz</a:t>
            </a:r>
            <a:r>
              <a:rPr lang="en-US" dirty="0"/>
              <a:t> K, </a:t>
            </a:r>
            <a:r>
              <a:rPr lang="en-US" dirty="0" err="1"/>
              <a:t>Rimer</a:t>
            </a:r>
            <a:r>
              <a:rPr lang="en-US" dirty="0"/>
              <a:t> BK, Lewis FM (</a:t>
            </a:r>
            <a:r>
              <a:rPr lang="en-US" dirty="0" err="1"/>
              <a:t>eds</a:t>
            </a:r>
            <a:r>
              <a:rPr lang="en-US" dirty="0"/>
              <a:t>). </a:t>
            </a:r>
            <a:r>
              <a:rPr lang="en-US" i="1" dirty="0"/>
              <a:t>Health and Behavior and Health Education, Theory, Research, and Practice </a:t>
            </a:r>
            <a:r>
              <a:rPr lang="en-US" dirty="0"/>
              <a:t>(3</a:t>
            </a:r>
            <a:r>
              <a:rPr lang="en-US" baseline="30000" dirty="0"/>
              <a:t>rd</a:t>
            </a:r>
            <a:r>
              <a:rPr lang="en-US" dirty="0"/>
              <a:t> </a:t>
            </a:r>
            <a:r>
              <a:rPr lang="en-US" dirty="0" err="1"/>
              <a:t>ed</a:t>
            </a:r>
            <a:r>
              <a:rPr lang="en-US" dirty="0"/>
              <a:t>).  </a:t>
            </a:r>
            <a:r>
              <a:rPr lang="en-US" dirty="0" err="1"/>
              <a:t>Jossey</a:t>
            </a:r>
            <a:r>
              <a:rPr lang="en-US" dirty="0"/>
              <a:t>-Bass (2002)</a:t>
            </a:r>
          </a:p>
          <a:p>
            <a:pPr>
              <a:spcAft>
                <a:spcPts val="1200"/>
              </a:spcAft>
            </a:pPr>
            <a:r>
              <a:rPr lang="en-US" dirty="0" err="1"/>
              <a:t>Haggar</a:t>
            </a:r>
            <a:r>
              <a:rPr lang="en-US" dirty="0"/>
              <a:t> MS, NLD </a:t>
            </a:r>
            <a:r>
              <a:rPr lang="en-US" dirty="0" err="1"/>
              <a:t>Chatzisarantis</a:t>
            </a:r>
            <a:r>
              <a:rPr lang="en-US" dirty="0"/>
              <a:t> (</a:t>
            </a:r>
            <a:r>
              <a:rPr lang="en-US" dirty="0" err="1"/>
              <a:t>eds</a:t>
            </a:r>
            <a:r>
              <a:rPr lang="en-US" dirty="0"/>
              <a:t>). </a:t>
            </a:r>
            <a:r>
              <a:rPr lang="en-US" i="1" dirty="0"/>
              <a:t>Intrinsic Motivation and Self-Determination in Exercise and Sport. </a:t>
            </a:r>
            <a:r>
              <a:rPr lang="en-US" dirty="0"/>
              <a:t> Human Kinetics (2007)</a:t>
            </a:r>
          </a:p>
          <a:p>
            <a:pPr>
              <a:spcAft>
                <a:spcPts val="1200"/>
              </a:spcAft>
            </a:pPr>
            <a:r>
              <a:rPr lang="en-US" dirty="0" err="1"/>
              <a:t>Heckhausen</a:t>
            </a:r>
            <a:r>
              <a:rPr lang="en-US" dirty="0"/>
              <a:t> J, </a:t>
            </a:r>
            <a:r>
              <a:rPr lang="en-US" dirty="0" err="1"/>
              <a:t>Dweck</a:t>
            </a:r>
            <a:r>
              <a:rPr lang="en-US" dirty="0"/>
              <a:t> CS (</a:t>
            </a:r>
            <a:r>
              <a:rPr lang="en-US" dirty="0" err="1"/>
              <a:t>eds</a:t>
            </a:r>
            <a:r>
              <a:rPr lang="en-US" dirty="0"/>
              <a:t>). </a:t>
            </a:r>
            <a:r>
              <a:rPr lang="en-US" i="1" dirty="0"/>
              <a:t>Motivation and Self-Regulation Across the Life Span.</a:t>
            </a:r>
            <a:r>
              <a:rPr lang="en-US" dirty="0"/>
              <a:t> Cambridge University Press (1998)</a:t>
            </a:r>
          </a:p>
          <a:p>
            <a:pPr>
              <a:spcAft>
                <a:spcPts val="1200"/>
              </a:spcAft>
            </a:pPr>
            <a:r>
              <a:rPr lang="en-US" dirty="0" err="1"/>
              <a:t>Sansone</a:t>
            </a:r>
            <a:r>
              <a:rPr lang="en-US" dirty="0"/>
              <a:t> C, </a:t>
            </a:r>
            <a:r>
              <a:rPr lang="en-US" dirty="0" err="1"/>
              <a:t>Harackiewicz</a:t>
            </a:r>
            <a:r>
              <a:rPr lang="en-US" dirty="0"/>
              <a:t> JM (</a:t>
            </a:r>
            <a:r>
              <a:rPr lang="en-US" dirty="0" err="1"/>
              <a:t>eds</a:t>
            </a:r>
            <a:r>
              <a:rPr lang="en-US" dirty="0"/>
              <a:t>). </a:t>
            </a:r>
            <a:r>
              <a:rPr lang="en-US" i="1" dirty="0"/>
              <a:t>Intrinsic and Extrinsic Motivation, The Search for Optimal Motivation and Performance.</a:t>
            </a:r>
            <a:r>
              <a:rPr lang="en-US" dirty="0"/>
              <a:t> Academic Press (2000</a:t>
            </a:r>
            <a:r>
              <a:rPr lang="en-US" dirty="0" smtClean="0"/>
              <a:t>)</a:t>
            </a:r>
          </a:p>
          <a:p>
            <a:pPr>
              <a:spcAft>
                <a:spcPts val="1200"/>
              </a:spcAft>
            </a:pPr>
            <a:r>
              <a:rPr lang="en-US" dirty="0" err="1"/>
              <a:t>Michie</a:t>
            </a:r>
            <a:r>
              <a:rPr lang="en-US" dirty="0"/>
              <a:t> S, Prestwich A. Are interventions theory-based? Development of a theory coding scheme. </a:t>
            </a:r>
            <a:r>
              <a:rPr lang="en-US" i="1" dirty="0"/>
              <a:t> Health Psychology</a:t>
            </a:r>
            <a:r>
              <a:rPr lang="en-US" dirty="0"/>
              <a:t> </a:t>
            </a:r>
            <a:r>
              <a:rPr lang="en-US" dirty="0" smtClean="0"/>
              <a:t>2010;29:1-8</a:t>
            </a:r>
            <a:endParaRPr lang="en-US" dirty="0"/>
          </a:p>
          <a:p>
            <a:pPr>
              <a:spcAft>
                <a:spcPts val="1200"/>
              </a:spcAft>
            </a:pPr>
            <a:r>
              <a:rPr lang="en-US" dirty="0"/>
              <a:t>Sheldon KM, Williams G, Joiner T. </a:t>
            </a:r>
            <a:r>
              <a:rPr lang="en-US" i="1" dirty="0"/>
              <a:t>Self-Determination Theory in the Clinic, Motivating Physical and Mental Health.</a:t>
            </a:r>
            <a:r>
              <a:rPr lang="en-US" dirty="0"/>
              <a:t> Yale University Press (2003)</a:t>
            </a:r>
          </a:p>
          <a:p>
            <a:pPr>
              <a:spcAft>
                <a:spcPts val="1200"/>
              </a:spcAft>
            </a:pPr>
            <a:r>
              <a:rPr lang="en-US" dirty="0" err="1"/>
              <a:t>Stroebe</a:t>
            </a:r>
            <a:r>
              <a:rPr lang="en-US" dirty="0"/>
              <a:t> W. </a:t>
            </a:r>
            <a:r>
              <a:rPr lang="en-US" i="1" dirty="0"/>
              <a:t>Dieting, Overweight and Obesity, Self-Regulation in a Food-Rich Environment.</a:t>
            </a:r>
            <a:r>
              <a:rPr lang="en-US" dirty="0"/>
              <a:t> American Psychological Association (2008</a:t>
            </a:r>
            <a:r>
              <a:rPr lang="en-US" dirty="0" smtClean="0"/>
              <a:t>)</a:t>
            </a:r>
          </a:p>
          <a:p>
            <a:r>
              <a:rPr lang="en-US" dirty="0"/>
              <a:t>Webb TL, Joseph J, Yardley L, </a:t>
            </a:r>
            <a:r>
              <a:rPr lang="en-US" dirty="0" err="1"/>
              <a:t>Michie</a:t>
            </a:r>
            <a:r>
              <a:rPr lang="en-US" dirty="0"/>
              <a:t> S. Using the internet to promote health behavior change: a systematic review and meta-analysis of the impact of theoretical basis, use of behavior change techniques, and mode of delivery on efficacy. </a:t>
            </a:r>
            <a:r>
              <a:rPr lang="en-US" i="1" dirty="0"/>
              <a:t>JMIR</a:t>
            </a:r>
            <a:r>
              <a:rPr lang="en-US" dirty="0"/>
              <a:t> 2010;12(1):</a:t>
            </a:r>
            <a:r>
              <a:rPr lang="en-US" dirty="0" smtClean="0"/>
              <a:t>e4</a:t>
            </a:r>
            <a:endParaRPr lang="en-US" dirty="0"/>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31</a:t>
            </a:fld>
            <a:endParaRPr lang="en-US"/>
          </a:p>
        </p:txBody>
      </p:sp>
      <p:sp>
        <p:nvSpPr>
          <p:cNvPr id="5" name="Title 4"/>
          <p:cNvSpPr>
            <a:spLocks noGrp="1"/>
          </p:cNvSpPr>
          <p:nvPr>
            <p:ph type="title"/>
          </p:nvPr>
        </p:nvSpPr>
        <p:spPr/>
        <p:txBody>
          <a:bodyPr/>
          <a:lstStyle/>
          <a:p>
            <a:r>
              <a:rPr lang="en-US" dirty="0" smtClean="0"/>
              <a:t>Short list of references</a:t>
            </a:r>
            <a:endParaRPr lang="en-US" dirty="0"/>
          </a:p>
        </p:txBody>
      </p:sp>
    </p:spTree>
    <p:extLst>
      <p:ext uri="{BB962C8B-B14F-4D97-AF65-F5344CB8AC3E}">
        <p14:creationId xmlns:p14="http://schemas.microsoft.com/office/powerpoint/2010/main" val="403175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buAutoNum type="arabicPeriod"/>
            </a:pPr>
            <a:r>
              <a:rPr lang="en-US" b="1" dirty="0" smtClean="0"/>
              <a:t>  </a:t>
            </a:r>
            <a:r>
              <a:rPr lang="en-US" b="1" dirty="0" err="1"/>
              <a:t>Transtheoretical</a:t>
            </a:r>
            <a:r>
              <a:rPr lang="en-US" b="1" dirty="0"/>
              <a:t> Model </a:t>
            </a:r>
            <a:r>
              <a:rPr lang="en-US" b="1" dirty="0" smtClean="0"/>
              <a:t>(</a:t>
            </a:r>
            <a:r>
              <a:rPr lang="en-US" b="1" dirty="0" err="1"/>
              <a:t>Prochaska</a:t>
            </a:r>
            <a:r>
              <a:rPr lang="en-US" b="1" dirty="0"/>
              <a:t>, 1977)</a:t>
            </a:r>
            <a:endParaRPr lang="en-US" b="1" dirty="0" smtClean="0"/>
          </a:p>
          <a:p>
            <a:pPr marL="0" indent="0">
              <a:buNone/>
            </a:pPr>
            <a:endParaRPr lang="en-US" dirty="0"/>
          </a:p>
          <a:p>
            <a:pPr marL="0" indent="0">
              <a:buNone/>
            </a:pPr>
            <a:r>
              <a:rPr lang="en-US" dirty="0" smtClean="0"/>
              <a:t>Essence: change is a process and you can move closer to – or further away from – change depending upon</a:t>
            </a:r>
          </a:p>
          <a:p>
            <a:r>
              <a:rPr lang="en-US" dirty="0" smtClean="0"/>
              <a:t>Self-efficacy</a:t>
            </a:r>
          </a:p>
          <a:p>
            <a:r>
              <a:rPr lang="en-US" dirty="0" smtClean="0"/>
              <a:t>Decisional balance</a:t>
            </a:r>
            <a:endParaRPr lang="en-US" dirty="0"/>
          </a:p>
        </p:txBody>
      </p:sp>
      <p:sp>
        <p:nvSpPr>
          <p:cNvPr id="3" name="Footer Placeholder 2"/>
          <p:cNvSpPr>
            <a:spLocks noGrp="1"/>
          </p:cNvSpPr>
          <p:nvPr>
            <p:ph type="ftr" sz="quarter" idx="11"/>
          </p:nvPr>
        </p:nvSpPr>
        <p:spPr/>
        <p:txBody>
          <a:bodyPr/>
          <a:lstStyle/>
          <a:p>
            <a:r>
              <a:rPr lang="en-US" smtClean="0"/>
              <a:t>CSH Associates  - From thinking to doing</a:t>
            </a:r>
            <a:endParaRPr lang="en-US"/>
          </a:p>
        </p:txBody>
      </p:sp>
      <p:sp>
        <p:nvSpPr>
          <p:cNvPr id="4" name="Slide Number Placeholder 3"/>
          <p:cNvSpPr>
            <a:spLocks noGrp="1"/>
          </p:cNvSpPr>
          <p:nvPr>
            <p:ph type="sldNum" sz="quarter" idx="12"/>
          </p:nvPr>
        </p:nvSpPr>
        <p:spPr/>
        <p:txBody>
          <a:bodyPr/>
          <a:lstStyle/>
          <a:p>
            <a:fld id="{8D2EFC52-5B7E-46F5-AD9D-59DE77D45ACB}" type="slidenum">
              <a:rPr lang="en-US" smtClean="0"/>
              <a:t>4</a:t>
            </a:fld>
            <a:endParaRPr lang="en-US"/>
          </a:p>
        </p:txBody>
      </p:sp>
      <p:sp>
        <p:nvSpPr>
          <p:cNvPr id="5" name="Title 4"/>
          <p:cNvSpPr>
            <a:spLocks noGrp="1"/>
          </p:cNvSpPr>
          <p:nvPr>
            <p:ph type="title"/>
          </p:nvPr>
        </p:nvSpPr>
        <p:spPr/>
        <p:txBody>
          <a:bodyPr>
            <a:normAutofit fontScale="90000"/>
          </a:bodyPr>
          <a:lstStyle/>
          <a:p>
            <a:r>
              <a:rPr lang="en-US" dirty="0" smtClean="0"/>
              <a:t>Three most commonly-used theories</a:t>
            </a:r>
            <a:endParaRPr lang="en-US" dirty="0"/>
          </a:p>
        </p:txBody>
      </p:sp>
    </p:spTree>
    <p:extLst>
      <p:ext uri="{BB962C8B-B14F-4D97-AF65-F5344CB8AC3E}">
        <p14:creationId xmlns:p14="http://schemas.microsoft.com/office/powerpoint/2010/main" val="261762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7400" y="2438401"/>
            <a:ext cx="5181599" cy="3595688"/>
          </a:xfrm>
        </p:spPr>
      </p:pic>
      <p:sp>
        <p:nvSpPr>
          <p:cNvPr id="7" name="Slide Number Placeholder 6"/>
          <p:cNvSpPr>
            <a:spLocks noGrp="1"/>
          </p:cNvSpPr>
          <p:nvPr>
            <p:ph type="sldNum" sz="quarter" idx="12"/>
          </p:nvPr>
        </p:nvSpPr>
        <p:spPr/>
        <p:txBody>
          <a:bodyPr/>
          <a:lstStyle/>
          <a:p>
            <a:fld id="{8D2EFC52-5B7E-46F5-AD9D-59DE77D45ACB}" type="slidenum">
              <a:rPr lang="en-US" smtClean="0"/>
              <a:t>5</a:t>
            </a:fld>
            <a:endParaRPr lang="en-US"/>
          </a:p>
        </p:txBody>
      </p:sp>
      <p:sp>
        <p:nvSpPr>
          <p:cNvPr id="10" name="Title 9"/>
          <p:cNvSpPr>
            <a:spLocks noGrp="1"/>
          </p:cNvSpPr>
          <p:nvPr>
            <p:ph type="title"/>
          </p:nvPr>
        </p:nvSpPr>
        <p:spPr/>
        <p:txBody>
          <a:bodyPr>
            <a:normAutofit fontScale="90000"/>
          </a:bodyPr>
          <a:lstStyle/>
          <a:p>
            <a:r>
              <a:rPr lang="en-US" dirty="0" err="1" smtClean="0"/>
              <a:t>Transtheoretical</a:t>
            </a:r>
            <a:r>
              <a:rPr lang="en-US" dirty="0" smtClean="0"/>
              <a:t> Model </a:t>
            </a:r>
            <a:br>
              <a:rPr lang="en-US" dirty="0" smtClean="0"/>
            </a:br>
            <a:r>
              <a:rPr lang="en-US" dirty="0" smtClean="0"/>
              <a:t>(</a:t>
            </a:r>
            <a:r>
              <a:rPr lang="en-US" dirty="0" err="1" smtClean="0"/>
              <a:t>Prochaska</a:t>
            </a:r>
            <a:r>
              <a:rPr lang="en-US" dirty="0" smtClean="0"/>
              <a:t>, 1977)</a:t>
            </a:r>
            <a:endParaRPr lang="en-US" dirty="0"/>
          </a:p>
        </p:txBody>
      </p:sp>
      <p:sp>
        <p:nvSpPr>
          <p:cNvPr id="2" name="Footer Placeholder 1"/>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315843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Strengths &amp; weakness of </a:t>
            </a:r>
            <a:r>
              <a:rPr lang="en-US" dirty="0" err="1" smtClean="0"/>
              <a:t>Transtheoretical</a:t>
            </a:r>
            <a:r>
              <a:rPr lang="en-US" dirty="0" smtClean="0"/>
              <a:t> Model</a:t>
            </a:r>
            <a:endParaRPr lang="en-US" dirty="0"/>
          </a:p>
        </p:txBody>
      </p:sp>
      <p:sp>
        <p:nvSpPr>
          <p:cNvPr id="4" name="Text Placeholder 3"/>
          <p:cNvSpPr>
            <a:spLocks noGrp="1"/>
          </p:cNvSpPr>
          <p:nvPr>
            <p:ph type="body" idx="1"/>
          </p:nvPr>
        </p:nvSpPr>
        <p:spPr>
          <a:xfrm>
            <a:off x="676656" y="2514600"/>
            <a:ext cx="3822192" cy="803276"/>
          </a:xfrm>
        </p:spPr>
        <p:txBody>
          <a:bodyPr/>
          <a:lstStyle/>
          <a:p>
            <a:r>
              <a:rPr lang="en-US" b="1" dirty="0" smtClean="0"/>
              <a:t>Strengths</a:t>
            </a:r>
            <a:endParaRPr lang="en-US" b="1" dirty="0"/>
          </a:p>
        </p:txBody>
      </p:sp>
      <p:sp>
        <p:nvSpPr>
          <p:cNvPr id="5" name="Content Placeholder 4"/>
          <p:cNvSpPr>
            <a:spLocks noGrp="1"/>
          </p:cNvSpPr>
          <p:nvPr>
            <p:ph sz="half" idx="2"/>
          </p:nvPr>
        </p:nvSpPr>
        <p:spPr/>
        <p:txBody>
          <a:bodyPr/>
          <a:lstStyle/>
          <a:p>
            <a:r>
              <a:rPr lang="en-US" dirty="0" smtClean="0"/>
              <a:t>If you know people’s stage, you can tailor messages so you meet them “where they are” &amp; not alienate them</a:t>
            </a:r>
          </a:p>
          <a:p>
            <a:r>
              <a:rPr lang="en-US" dirty="0" smtClean="0"/>
              <a:t>Large evidence base</a:t>
            </a:r>
          </a:p>
          <a:p>
            <a:r>
              <a:rPr lang="en-US" dirty="0" smtClean="0"/>
              <a:t>Can work with any theory of behaviour change (hence “trans-theoretical)</a:t>
            </a:r>
            <a:endParaRPr lang="en-US" dirty="0"/>
          </a:p>
        </p:txBody>
      </p:sp>
      <p:sp>
        <p:nvSpPr>
          <p:cNvPr id="6" name="Text Placeholder 5"/>
          <p:cNvSpPr>
            <a:spLocks noGrp="1"/>
          </p:cNvSpPr>
          <p:nvPr>
            <p:ph type="body" sz="quarter" idx="3"/>
          </p:nvPr>
        </p:nvSpPr>
        <p:spPr>
          <a:xfrm>
            <a:off x="4648200" y="2514600"/>
            <a:ext cx="3822192" cy="803275"/>
          </a:xfrm>
        </p:spPr>
        <p:txBody>
          <a:bodyPr/>
          <a:lstStyle/>
          <a:p>
            <a:r>
              <a:rPr lang="en-US" b="1" dirty="0" smtClean="0"/>
              <a:t>Weaknesses</a:t>
            </a:r>
            <a:endParaRPr lang="en-US" b="1" dirty="0"/>
          </a:p>
        </p:txBody>
      </p:sp>
      <p:sp>
        <p:nvSpPr>
          <p:cNvPr id="7" name="Content Placeholder 6"/>
          <p:cNvSpPr>
            <a:spLocks noGrp="1"/>
          </p:cNvSpPr>
          <p:nvPr>
            <p:ph sz="quarter" idx="4"/>
          </p:nvPr>
        </p:nvSpPr>
        <p:spPr/>
        <p:txBody>
          <a:bodyPr/>
          <a:lstStyle/>
          <a:p>
            <a:r>
              <a:rPr lang="en-US" dirty="0" smtClean="0"/>
              <a:t>Good at telling you where people are but weak on process whereby they move between stages</a:t>
            </a:r>
          </a:p>
        </p:txBody>
      </p:sp>
      <p:sp>
        <p:nvSpPr>
          <p:cNvPr id="2" name="Slide Number Placeholder 1"/>
          <p:cNvSpPr>
            <a:spLocks noGrp="1"/>
          </p:cNvSpPr>
          <p:nvPr>
            <p:ph type="sldNum" sz="quarter" idx="12"/>
          </p:nvPr>
        </p:nvSpPr>
        <p:spPr/>
        <p:txBody>
          <a:bodyPr/>
          <a:lstStyle/>
          <a:p>
            <a:fld id="{8D2EFC52-5B7E-46F5-AD9D-59DE77D45ACB}" type="slidenum">
              <a:rPr lang="en-US" smtClean="0"/>
              <a:t>6</a:t>
            </a:fld>
            <a:endParaRPr lang="en-US"/>
          </a:p>
        </p:txBody>
      </p:sp>
      <p:sp>
        <p:nvSpPr>
          <p:cNvPr id="8" name="Footer Placeholder 7"/>
          <p:cNvSpPr>
            <a:spLocks noGrp="1"/>
          </p:cNvSpPr>
          <p:nvPr>
            <p:ph type="ftr" sz="quarter" idx="11"/>
          </p:nvPr>
        </p:nvSpPr>
        <p:spPr/>
        <p:txBody>
          <a:bodyPr/>
          <a:lstStyle/>
          <a:p>
            <a:r>
              <a:rPr lang="en-US" smtClean="0"/>
              <a:t>CSH Associates  - From thinking to doing</a:t>
            </a:r>
            <a:endParaRPr lang="en-US"/>
          </a:p>
        </p:txBody>
      </p:sp>
    </p:spTree>
    <p:extLst>
      <p:ext uri="{BB962C8B-B14F-4D97-AF65-F5344CB8AC3E}">
        <p14:creationId xmlns:p14="http://schemas.microsoft.com/office/powerpoint/2010/main" val="1793849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p:txBody>
          <a:bodyPr/>
          <a:lstStyle/>
          <a:p>
            <a:pPr marL="457200" indent="-457200">
              <a:buFont typeface="Symbol" pitchFamily="18" charset="2"/>
              <a:buAutoNum type="arabicPeriod" startAt="2"/>
            </a:pPr>
            <a:r>
              <a:rPr lang="en-US" b="1" dirty="0" smtClean="0"/>
              <a:t>Theory </a:t>
            </a:r>
            <a:r>
              <a:rPr lang="en-US" b="1" dirty="0"/>
              <a:t>of Reasoned </a:t>
            </a:r>
            <a:r>
              <a:rPr lang="en-US" b="1" dirty="0"/>
              <a:t>Action (</a:t>
            </a:r>
            <a:r>
              <a:rPr lang="en-US" b="1" dirty="0" err="1"/>
              <a:t>Fishbein</a:t>
            </a:r>
            <a:r>
              <a:rPr lang="en-US" b="1" dirty="0"/>
              <a:t> &amp; </a:t>
            </a:r>
            <a:r>
              <a:rPr lang="en-US" b="1" dirty="0" err="1" smtClean="0"/>
              <a:t>Ajzen</a:t>
            </a:r>
            <a:r>
              <a:rPr lang="en-US" b="1" dirty="0" smtClean="0"/>
              <a:t> 1975) </a:t>
            </a:r>
            <a:r>
              <a:rPr lang="en-US" b="1" dirty="0" smtClean="0"/>
              <a:t>/ Theory </a:t>
            </a:r>
            <a:r>
              <a:rPr lang="en-US" b="1" dirty="0"/>
              <a:t>of Planned </a:t>
            </a:r>
            <a:r>
              <a:rPr lang="en-US" b="1" dirty="0" smtClean="0"/>
              <a:t>Behaviour (</a:t>
            </a:r>
            <a:r>
              <a:rPr lang="en-US" b="1" dirty="0" err="1" smtClean="0"/>
              <a:t>Ajzen</a:t>
            </a:r>
            <a:r>
              <a:rPr lang="en-US" b="1" dirty="0" smtClean="0"/>
              <a:t> 1985)</a:t>
            </a:r>
            <a:endParaRPr lang="en-US" dirty="0"/>
          </a:p>
          <a:p>
            <a:r>
              <a:rPr lang="en-US" dirty="0" smtClean="0"/>
              <a:t>As name implies, infers people are making rational choices (“economic man”)</a:t>
            </a:r>
            <a:endParaRPr lang="en-US" dirty="0"/>
          </a:p>
        </p:txBody>
      </p:sp>
      <p:sp>
        <p:nvSpPr>
          <p:cNvPr id="7" name="Footer Placeholder 6"/>
          <p:cNvSpPr>
            <a:spLocks noGrp="1"/>
          </p:cNvSpPr>
          <p:nvPr>
            <p:ph type="ftr" sz="quarter" idx="11"/>
          </p:nvPr>
        </p:nvSpPr>
        <p:spPr/>
        <p:txBody>
          <a:bodyPr/>
          <a:lstStyle/>
          <a:p>
            <a:r>
              <a:rPr lang="en-US" smtClean="0"/>
              <a:t>CSH Associates  - From thinking to doing</a:t>
            </a:r>
            <a:endParaRPr lang="en-US"/>
          </a:p>
        </p:txBody>
      </p:sp>
      <p:sp>
        <p:nvSpPr>
          <p:cNvPr id="8" name="Slide Number Placeholder 7"/>
          <p:cNvSpPr>
            <a:spLocks noGrp="1"/>
          </p:cNvSpPr>
          <p:nvPr>
            <p:ph type="sldNum" sz="quarter" idx="12"/>
          </p:nvPr>
        </p:nvSpPr>
        <p:spPr/>
        <p:txBody>
          <a:bodyPr/>
          <a:lstStyle/>
          <a:p>
            <a:fld id="{8D2EFC52-5B7E-46F5-AD9D-59DE77D45ACB}" type="slidenum">
              <a:rPr lang="en-US" smtClean="0"/>
              <a:t>7</a:t>
            </a:fld>
            <a:endParaRPr lang="en-US"/>
          </a:p>
        </p:txBody>
      </p:sp>
      <p:sp>
        <p:nvSpPr>
          <p:cNvPr id="2" name="Title 1"/>
          <p:cNvSpPr>
            <a:spLocks noGrp="1"/>
          </p:cNvSpPr>
          <p:nvPr>
            <p:ph type="title"/>
          </p:nvPr>
        </p:nvSpPr>
        <p:spPr/>
        <p:txBody>
          <a:bodyPr>
            <a:normAutofit fontScale="90000"/>
          </a:bodyPr>
          <a:lstStyle/>
          <a:p>
            <a:r>
              <a:rPr lang="en-US" dirty="0" smtClean="0"/>
              <a:t>Three most commonly-used theories of behaviour change</a:t>
            </a:r>
            <a:endParaRPr lang="en-US" dirty="0"/>
          </a:p>
        </p:txBody>
      </p:sp>
    </p:spTree>
    <p:extLst>
      <p:ext uri="{BB962C8B-B14F-4D97-AF65-F5344CB8AC3E}">
        <p14:creationId xmlns:p14="http://schemas.microsoft.com/office/powerpoint/2010/main" val="3314693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338328"/>
            <a:ext cx="8382000" cy="1566672"/>
          </a:xfrm>
        </p:spPr>
        <p:txBody>
          <a:bodyPr>
            <a:noAutofit/>
          </a:bodyPr>
          <a:lstStyle/>
          <a:p>
            <a:r>
              <a:rPr lang="en-US" sz="3600" dirty="0" smtClean="0"/>
              <a:t>Theory of Reasoned Action  </a:t>
            </a:r>
            <a:endParaRPr lang="en-US" sz="3600" dirty="0"/>
          </a:p>
        </p:txBody>
      </p:sp>
      <p:sp>
        <p:nvSpPr>
          <p:cNvPr id="2" name="Slide Number Placeholder 1"/>
          <p:cNvSpPr>
            <a:spLocks noGrp="1"/>
          </p:cNvSpPr>
          <p:nvPr>
            <p:ph type="sldNum" sz="quarter" idx="12"/>
          </p:nvPr>
        </p:nvSpPr>
        <p:spPr/>
        <p:txBody>
          <a:bodyPr/>
          <a:lstStyle/>
          <a:p>
            <a:fld id="{8D2EFC52-5B7E-46F5-AD9D-59DE77D45ACB}" type="slidenum">
              <a:rPr lang="en-US" smtClean="0"/>
              <a:t>8</a:t>
            </a:fld>
            <a:endParaRPr lang="en-US"/>
          </a:p>
        </p:txBody>
      </p:sp>
      <p:sp>
        <p:nvSpPr>
          <p:cNvPr id="17" name="Footer Placeholder 16"/>
          <p:cNvSpPr>
            <a:spLocks noGrp="1"/>
          </p:cNvSpPr>
          <p:nvPr>
            <p:ph type="ftr" sz="quarter" idx="11"/>
          </p:nvPr>
        </p:nvSpPr>
        <p:spPr/>
        <p:txBody>
          <a:bodyPr/>
          <a:lstStyle/>
          <a:p>
            <a:r>
              <a:rPr lang="en-US" smtClean="0"/>
              <a:t>CSH Associates  - From thinking to doing</a:t>
            </a:r>
            <a:endParaRPr lang="en-US"/>
          </a:p>
        </p:txBody>
      </p:sp>
      <p:sp>
        <p:nvSpPr>
          <p:cNvPr id="18" name="Content Placeholder 17"/>
          <p:cNvSpPr>
            <a:spLocks noGrp="1"/>
          </p:cNvSpPr>
          <p:nvPr>
            <p:ph idx="1"/>
          </p:nvPr>
        </p:nvSpPr>
        <p:spPr/>
        <p:txBody>
          <a:bodyPr/>
          <a:lstStyle/>
          <a:p>
            <a:pPr marL="0" indent="0">
              <a:buNone/>
            </a:pPr>
            <a:r>
              <a:rPr lang="en-US" dirty="0" smtClean="0"/>
              <a:t>    </a:t>
            </a:r>
            <a:endParaRPr lang="en-US" dirty="0"/>
          </a:p>
        </p:txBody>
      </p:sp>
      <p:sp>
        <p:nvSpPr>
          <p:cNvPr id="19" name="Rectangle 18"/>
          <p:cNvSpPr/>
          <p:nvPr/>
        </p:nvSpPr>
        <p:spPr>
          <a:xfrm>
            <a:off x="490346" y="2133600"/>
            <a:ext cx="21336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Behavioural </a:t>
            </a:r>
            <a:r>
              <a:rPr lang="en-US" dirty="0" smtClean="0">
                <a:solidFill>
                  <a:schemeClr val="tx1"/>
                </a:solidFill>
              </a:rPr>
              <a:t>beliefs</a:t>
            </a:r>
            <a:endParaRPr lang="en-US" dirty="0">
              <a:solidFill>
                <a:schemeClr val="tx1"/>
              </a:solidFill>
            </a:endParaRPr>
          </a:p>
        </p:txBody>
      </p:sp>
      <p:sp>
        <p:nvSpPr>
          <p:cNvPr id="20" name="Rectangle 19"/>
          <p:cNvSpPr/>
          <p:nvPr/>
        </p:nvSpPr>
        <p:spPr>
          <a:xfrm>
            <a:off x="490346" y="3047999"/>
            <a:ext cx="2133600" cy="7620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Evaluation of behavioural outcomes</a:t>
            </a:r>
            <a:endParaRPr lang="en-US" dirty="0">
              <a:solidFill>
                <a:schemeClr val="tx1"/>
              </a:solidFill>
            </a:endParaRPr>
          </a:p>
        </p:txBody>
      </p:sp>
      <p:sp>
        <p:nvSpPr>
          <p:cNvPr id="21" name="Rectangle 20"/>
          <p:cNvSpPr/>
          <p:nvPr/>
        </p:nvSpPr>
        <p:spPr>
          <a:xfrm>
            <a:off x="490346" y="4038600"/>
            <a:ext cx="21336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Normative beliefs</a:t>
            </a:r>
            <a:endParaRPr lang="en-US" dirty="0">
              <a:solidFill>
                <a:schemeClr val="tx1"/>
              </a:solidFill>
            </a:endParaRPr>
          </a:p>
        </p:txBody>
      </p:sp>
      <p:sp>
        <p:nvSpPr>
          <p:cNvPr id="22" name="Rectangle 21"/>
          <p:cNvSpPr/>
          <p:nvPr/>
        </p:nvSpPr>
        <p:spPr>
          <a:xfrm>
            <a:off x="503172" y="4953000"/>
            <a:ext cx="2120774"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Motivation to comply</a:t>
            </a:r>
            <a:endParaRPr lang="en-US" dirty="0">
              <a:solidFill>
                <a:schemeClr val="tx1"/>
              </a:solidFill>
            </a:endParaRPr>
          </a:p>
        </p:txBody>
      </p:sp>
      <p:sp>
        <p:nvSpPr>
          <p:cNvPr id="23" name="Rectangle 22"/>
          <p:cNvSpPr/>
          <p:nvPr/>
        </p:nvSpPr>
        <p:spPr>
          <a:xfrm>
            <a:off x="3385946" y="2743200"/>
            <a:ext cx="20574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Attitude toward behaviour</a:t>
            </a:r>
            <a:endParaRPr lang="en-US" dirty="0">
              <a:solidFill>
                <a:schemeClr val="tx1"/>
              </a:solidFill>
            </a:endParaRPr>
          </a:p>
        </p:txBody>
      </p:sp>
      <p:sp>
        <p:nvSpPr>
          <p:cNvPr id="24" name="Rectangle 23"/>
          <p:cNvSpPr/>
          <p:nvPr/>
        </p:nvSpPr>
        <p:spPr>
          <a:xfrm>
            <a:off x="3309746" y="4495800"/>
            <a:ext cx="21336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Subjective norm</a:t>
            </a:r>
            <a:endParaRPr lang="en-US" dirty="0">
              <a:solidFill>
                <a:schemeClr val="tx1"/>
              </a:solidFill>
            </a:endParaRPr>
          </a:p>
        </p:txBody>
      </p:sp>
      <p:sp>
        <p:nvSpPr>
          <p:cNvPr id="25" name="Rectangle 24"/>
          <p:cNvSpPr/>
          <p:nvPr/>
        </p:nvSpPr>
        <p:spPr>
          <a:xfrm>
            <a:off x="5824346" y="4485238"/>
            <a:ext cx="14478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Behavioural intention</a:t>
            </a:r>
            <a:endParaRPr lang="en-US" dirty="0">
              <a:solidFill>
                <a:schemeClr val="tx1"/>
              </a:solidFill>
            </a:endParaRPr>
          </a:p>
        </p:txBody>
      </p:sp>
      <p:sp>
        <p:nvSpPr>
          <p:cNvPr id="26" name="Rectangle 25"/>
          <p:cNvSpPr/>
          <p:nvPr/>
        </p:nvSpPr>
        <p:spPr>
          <a:xfrm>
            <a:off x="7576946" y="4490519"/>
            <a:ext cx="1447800" cy="6096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Behaviour</a:t>
            </a:r>
            <a:endParaRPr lang="en-US" dirty="0">
              <a:solidFill>
                <a:schemeClr val="tx1"/>
              </a:solidFill>
            </a:endParaRPr>
          </a:p>
        </p:txBody>
      </p:sp>
      <p:cxnSp>
        <p:nvCxnSpPr>
          <p:cNvPr id="27" name="Elbow Connector 26"/>
          <p:cNvCxnSpPr/>
          <p:nvPr/>
        </p:nvCxnSpPr>
        <p:spPr>
          <a:xfrm>
            <a:off x="2659405" y="4215143"/>
            <a:ext cx="1790700" cy="304800"/>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p:nvPr/>
        </p:nvCxnSpPr>
        <p:spPr>
          <a:xfrm>
            <a:off x="2623946" y="2438400"/>
            <a:ext cx="1790700" cy="304800"/>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28"/>
          <p:cNvCxnSpPr>
            <a:endCxn id="23" idx="2"/>
          </p:cNvCxnSpPr>
          <p:nvPr/>
        </p:nvCxnSpPr>
        <p:spPr>
          <a:xfrm flipV="1">
            <a:off x="2646014" y="3352800"/>
            <a:ext cx="1768632" cy="228600"/>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9"/>
          <p:cNvCxnSpPr>
            <a:endCxn id="24" idx="2"/>
          </p:cNvCxnSpPr>
          <p:nvPr/>
        </p:nvCxnSpPr>
        <p:spPr>
          <a:xfrm flipV="1">
            <a:off x="2617156" y="5105400"/>
            <a:ext cx="1759390" cy="228600"/>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1" name="Elbow Connector 30"/>
          <p:cNvCxnSpPr>
            <a:stCxn id="23" idx="3"/>
            <a:endCxn id="25" idx="0"/>
          </p:cNvCxnSpPr>
          <p:nvPr/>
        </p:nvCxnSpPr>
        <p:spPr>
          <a:xfrm>
            <a:off x="5443346" y="3048000"/>
            <a:ext cx="1104900" cy="1437238"/>
          </a:xfrm>
          <a:prstGeom prst="bentConnector2">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4" idx="3"/>
            <a:endCxn id="25" idx="1"/>
          </p:cNvCxnSpPr>
          <p:nvPr/>
        </p:nvCxnSpPr>
        <p:spPr>
          <a:xfrm flipV="1">
            <a:off x="5443346" y="4790038"/>
            <a:ext cx="381000" cy="1056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5" idx="3"/>
            <a:endCxn id="26" idx="1"/>
          </p:cNvCxnSpPr>
          <p:nvPr/>
        </p:nvCxnSpPr>
        <p:spPr>
          <a:xfrm>
            <a:off x="7272146" y="4790038"/>
            <a:ext cx="304800" cy="528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343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CSH Associates  - From thinking to doing</a:t>
            </a:r>
            <a:endParaRPr lang="en-US" dirty="0"/>
          </a:p>
        </p:txBody>
      </p:sp>
      <p:sp>
        <p:nvSpPr>
          <p:cNvPr id="4" name="Slide Number Placeholder 3"/>
          <p:cNvSpPr>
            <a:spLocks noGrp="1"/>
          </p:cNvSpPr>
          <p:nvPr>
            <p:ph type="sldNum" sz="quarter" idx="12"/>
          </p:nvPr>
        </p:nvSpPr>
        <p:spPr>
          <a:xfrm>
            <a:off x="4081262" y="6248400"/>
            <a:ext cx="1161826" cy="365125"/>
          </a:xfrm>
        </p:spPr>
        <p:txBody>
          <a:bodyPr/>
          <a:lstStyle/>
          <a:p>
            <a:fld id="{8D2EFC52-5B7E-46F5-AD9D-59DE77D45ACB}" type="slidenum">
              <a:rPr lang="en-US" smtClean="0"/>
              <a:t>9</a:t>
            </a:fld>
            <a:endParaRPr lang="en-US"/>
          </a:p>
        </p:txBody>
      </p:sp>
      <p:sp>
        <p:nvSpPr>
          <p:cNvPr id="5" name="Title 4"/>
          <p:cNvSpPr>
            <a:spLocks noGrp="1"/>
          </p:cNvSpPr>
          <p:nvPr>
            <p:ph type="title"/>
          </p:nvPr>
        </p:nvSpPr>
        <p:spPr>
          <a:xfrm>
            <a:off x="359074" y="156972"/>
            <a:ext cx="8229600" cy="1252728"/>
          </a:xfrm>
        </p:spPr>
        <p:txBody>
          <a:bodyPr/>
          <a:lstStyle/>
          <a:p>
            <a:r>
              <a:rPr lang="en-US" dirty="0" smtClean="0"/>
              <a:t>Theory of Planned Behaviour</a:t>
            </a:r>
            <a:endParaRPr lang="en-US" dirty="0"/>
          </a:p>
        </p:txBody>
      </p:sp>
      <p:sp>
        <p:nvSpPr>
          <p:cNvPr id="7" name="Content Placeholder 6"/>
          <p:cNvSpPr>
            <a:spLocks noGrp="1"/>
          </p:cNvSpPr>
          <p:nvPr>
            <p:ph idx="1"/>
          </p:nvPr>
        </p:nvSpPr>
        <p:spPr/>
        <p:txBody>
          <a:bodyPr/>
          <a:lstStyle/>
          <a:p>
            <a:pPr marL="0" indent="0">
              <a:buNone/>
            </a:pPr>
            <a:r>
              <a:rPr lang="en-US" dirty="0" smtClean="0"/>
              <a:t>    </a:t>
            </a:r>
          </a:p>
          <a:p>
            <a:pPr marL="0" indent="0">
              <a:buNone/>
            </a:pPr>
            <a:endParaRPr lang="en-US" dirty="0"/>
          </a:p>
        </p:txBody>
      </p:sp>
      <p:sp>
        <p:nvSpPr>
          <p:cNvPr id="8" name="Rectangle 7"/>
          <p:cNvSpPr/>
          <p:nvPr/>
        </p:nvSpPr>
        <p:spPr>
          <a:xfrm>
            <a:off x="648792" y="1066800"/>
            <a:ext cx="1942008"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tx1"/>
                </a:solidFill>
              </a:rPr>
              <a:t>Behavioural </a:t>
            </a:r>
            <a:r>
              <a:rPr lang="en-US" sz="1400" dirty="0" smtClean="0">
                <a:solidFill>
                  <a:schemeClr val="tx1"/>
                </a:solidFill>
              </a:rPr>
              <a:t>beliefs</a:t>
            </a:r>
            <a:endParaRPr lang="en-US" sz="1400" dirty="0">
              <a:solidFill>
                <a:schemeClr val="tx1"/>
              </a:solidFill>
            </a:endParaRPr>
          </a:p>
        </p:txBody>
      </p:sp>
      <p:sp>
        <p:nvSpPr>
          <p:cNvPr id="9" name="Rectangle 8"/>
          <p:cNvSpPr/>
          <p:nvPr/>
        </p:nvSpPr>
        <p:spPr>
          <a:xfrm>
            <a:off x="648792" y="2019299"/>
            <a:ext cx="1942008" cy="5715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Evaluation of behavioural outcomes</a:t>
            </a:r>
            <a:endParaRPr lang="en-US" sz="1400" dirty="0">
              <a:solidFill>
                <a:schemeClr val="tx1"/>
              </a:solidFill>
            </a:endParaRPr>
          </a:p>
        </p:txBody>
      </p:sp>
      <p:sp>
        <p:nvSpPr>
          <p:cNvPr id="10" name="Rectangle 9"/>
          <p:cNvSpPr/>
          <p:nvPr/>
        </p:nvSpPr>
        <p:spPr>
          <a:xfrm>
            <a:off x="648792" y="2971800"/>
            <a:ext cx="1942008"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Normative beliefs</a:t>
            </a:r>
            <a:endParaRPr lang="en-US" sz="1400" dirty="0">
              <a:solidFill>
                <a:schemeClr val="tx1"/>
              </a:solidFill>
            </a:endParaRPr>
          </a:p>
        </p:txBody>
      </p:sp>
      <p:sp>
        <p:nvSpPr>
          <p:cNvPr id="11" name="Rectangle 10"/>
          <p:cNvSpPr/>
          <p:nvPr/>
        </p:nvSpPr>
        <p:spPr>
          <a:xfrm>
            <a:off x="660466" y="3886200"/>
            <a:ext cx="1930334"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Motivation to comply</a:t>
            </a:r>
            <a:endParaRPr lang="en-US" sz="1400" dirty="0">
              <a:solidFill>
                <a:schemeClr val="tx1"/>
              </a:solidFill>
            </a:endParaRPr>
          </a:p>
        </p:txBody>
      </p:sp>
      <p:sp>
        <p:nvSpPr>
          <p:cNvPr id="12" name="Rectangle 11"/>
          <p:cNvSpPr/>
          <p:nvPr/>
        </p:nvSpPr>
        <p:spPr>
          <a:xfrm>
            <a:off x="3537548" y="1676400"/>
            <a:ext cx="1872651"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Attitude toward behaviour</a:t>
            </a:r>
            <a:endParaRPr lang="en-US" sz="1400" dirty="0">
              <a:solidFill>
                <a:schemeClr val="tx1"/>
              </a:solidFill>
            </a:endParaRPr>
          </a:p>
        </p:txBody>
      </p:sp>
      <p:sp>
        <p:nvSpPr>
          <p:cNvPr id="13" name="Rectangle 12"/>
          <p:cNvSpPr/>
          <p:nvPr/>
        </p:nvSpPr>
        <p:spPr>
          <a:xfrm>
            <a:off x="3443080" y="3418438"/>
            <a:ext cx="1942008"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Subjective norm</a:t>
            </a:r>
            <a:endParaRPr lang="en-US" sz="1400" dirty="0">
              <a:solidFill>
                <a:schemeClr val="tx1"/>
              </a:solidFill>
            </a:endParaRPr>
          </a:p>
        </p:txBody>
      </p:sp>
      <p:sp>
        <p:nvSpPr>
          <p:cNvPr id="14" name="Rectangle 13"/>
          <p:cNvSpPr/>
          <p:nvPr/>
        </p:nvSpPr>
        <p:spPr>
          <a:xfrm>
            <a:off x="5921208" y="3418438"/>
            <a:ext cx="1317791"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Behavioural intention</a:t>
            </a:r>
            <a:endParaRPr lang="en-US" sz="1400" dirty="0">
              <a:solidFill>
                <a:schemeClr val="tx1"/>
              </a:solidFill>
            </a:endParaRPr>
          </a:p>
        </p:txBody>
      </p:sp>
      <p:sp>
        <p:nvSpPr>
          <p:cNvPr id="15" name="Rectangle 14"/>
          <p:cNvSpPr/>
          <p:nvPr/>
        </p:nvSpPr>
        <p:spPr>
          <a:xfrm>
            <a:off x="7673808" y="3423719"/>
            <a:ext cx="1317791" cy="4572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Behaviour</a:t>
            </a:r>
            <a:endParaRPr lang="en-US" dirty="0">
              <a:solidFill>
                <a:schemeClr val="tx1"/>
              </a:solidFill>
            </a:endParaRPr>
          </a:p>
        </p:txBody>
      </p:sp>
      <p:sp>
        <p:nvSpPr>
          <p:cNvPr id="16" name="Rectangle 15"/>
          <p:cNvSpPr/>
          <p:nvPr/>
        </p:nvSpPr>
        <p:spPr>
          <a:xfrm>
            <a:off x="660466" y="4876800"/>
            <a:ext cx="1930334"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95925" y="5791201"/>
            <a:ext cx="1930334" cy="3840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3467040" y="5486400"/>
            <a:ext cx="1930334" cy="4572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Elbow Connector 18"/>
          <p:cNvCxnSpPr>
            <a:endCxn id="13" idx="0"/>
          </p:cNvCxnSpPr>
          <p:nvPr/>
        </p:nvCxnSpPr>
        <p:spPr>
          <a:xfrm>
            <a:off x="2626259" y="3072143"/>
            <a:ext cx="1787825" cy="346295"/>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2751600" y="1295400"/>
            <a:ext cx="1629900" cy="228600"/>
          </a:xfrm>
          <a:prstGeom prst="bentConnector3">
            <a:avLst>
              <a:gd name="adj1" fmla="val 50000"/>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0"/>
          <p:cNvCxnSpPr>
            <a:endCxn id="18" idx="0"/>
          </p:cNvCxnSpPr>
          <p:nvPr/>
        </p:nvCxnSpPr>
        <p:spPr>
          <a:xfrm>
            <a:off x="2612868" y="5029623"/>
            <a:ext cx="1819339" cy="456777"/>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a:endCxn id="12" idx="2"/>
          </p:cNvCxnSpPr>
          <p:nvPr/>
        </p:nvCxnSpPr>
        <p:spPr>
          <a:xfrm flipV="1">
            <a:off x="2612868" y="2133600"/>
            <a:ext cx="1861006" cy="228600"/>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11" idx="3"/>
            <a:endCxn id="13" idx="2"/>
          </p:cNvCxnSpPr>
          <p:nvPr/>
        </p:nvCxnSpPr>
        <p:spPr>
          <a:xfrm flipV="1">
            <a:off x="2590800" y="3875638"/>
            <a:ext cx="1823284" cy="239162"/>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flipV="1">
            <a:off x="2612868" y="5943601"/>
            <a:ext cx="1861005" cy="186972"/>
          </a:xfrm>
          <a:prstGeom prst="bentConnector3">
            <a:avLst>
              <a:gd name="adj1" fmla="val 100773"/>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12" idx="3"/>
            <a:endCxn id="14" idx="0"/>
          </p:cNvCxnSpPr>
          <p:nvPr/>
        </p:nvCxnSpPr>
        <p:spPr>
          <a:xfrm>
            <a:off x="5410199" y="1905000"/>
            <a:ext cx="1169905" cy="1513438"/>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18" idx="3"/>
            <a:endCxn id="14" idx="2"/>
          </p:cNvCxnSpPr>
          <p:nvPr/>
        </p:nvCxnSpPr>
        <p:spPr>
          <a:xfrm flipV="1">
            <a:off x="5397374" y="3875638"/>
            <a:ext cx="1182730" cy="1839362"/>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3" idx="3"/>
            <a:endCxn id="14" idx="1"/>
          </p:cNvCxnSpPr>
          <p:nvPr/>
        </p:nvCxnSpPr>
        <p:spPr>
          <a:xfrm>
            <a:off x="5385088" y="3647038"/>
            <a:ext cx="53612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4" idx="3"/>
            <a:endCxn id="15" idx="1"/>
          </p:cNvCxnSpPr>
          <p:nvPr/>
        </p:nvCxnSpPr>
        <p:spPr>
          <a:xfrm>
            <a:off x="7238999" y="3647038"/>
            <a:ext cx="434809" cy="528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896922" y="4950446"/>
            <a:ext cx="1405657" cy="307777"/>
          </a:xfrm>
          <a:prstGeom prst="rect">
            <a:avLst/>
          </a:prstGeom>
          <a:noFill/>
        </p:spPr>
        <p:txBody>
          <a:bodyPr wrap="square" rtlCol="0">
            <a:spAutoFit/>
          </a:bodyPr>
          <a:lstStyle/>
          <a:p>
            <a:r>
              <a:rPr lang="en-US" sz="1400" dirty="0" smtClean="0"/>
              <a:t>Control beliefs</a:t>
            </a:r>
            <a:endParaRPr lang="en-US" sz="1400" dirty="0"/>
          </a:p>
        </p:txBody>
      </p:sp>
      <p:sp>
        <p:nvSpPr>
          <p:cNvPr id="30" name="TextBox 29"/>
          <p:cNvSpPr txBox="1"/>
          <p:nvPr/>
        </p:nvSpPr>
        <p:spPr>
          <a:xfrm>
            <a:off x="823179" y="5867441"/>
            <a:ext cx="1593233" cy="307777"/>
          </a:xfrm>
          <a:prstGeom prst="rect">
            <a:avLst/>
          </a:prstGeom>
          <a:noFill/>
        </p:spPr>
        <p:txBody>
          <a:bodyPr wrap="square" rtlCol="0">
            <a:spAutoFit/>
          </a:bodyPr>
          <a:lstStyle/>
          <a:p>
            <a:r>
              <a:rPr lang="en-US" sz="1400" dirty="0" smtClean="0"/>
              <a:t>Perceived power</a:t>
            </a:r>
            <a:endParaRPr lang="en-US" sz="1400" dirty="0"/>
          </a:p>
        </p:txBody>
      </p:sp>
      <p:sp>
        <p:nvSpPr>
          <p:cNvPr id="31" name="TextBox 30"/>
          <p:cNvSpPr txBox="1"/>
          <p:nvPr/>
        </p:nvSpPr>
        <p:spPr>
          <a:xfrm>
            <a:off x="3443080" y="5453390"/>
            <a:ext cx="1835568" cy="523220"/>
          </a:xfrm>
          <a:prstGeom prst="rect">
            <a:avLst/>
          </a:prstGeom>
          <a:noFill/>
        </p:spPr>
        <p:txBody>
          <a:bodyPr wrap="square" rtlCol="0">
            <a:spAutoFit/>
          </a:bodyPr>
          <a:lstStyle/>
          <a:p>
            <a:pPr algn="ctr"/>
            <a:r>
              <a:rPr lang="en-US" sz="1400" dirty="0" smtClean="0"/>
              <a:t>Perceived behavioural control</a:t>
            </a:r>
            <a:endParaRPr lang="en-US" sz="1400" dirty="0"/>
          </a:p>
        </p:txBody>
      </p:sp>
      <p:cxnSp>
        <p:nvCxnSpPr>
          <p:cNvPr id="70" name="Elbow Connector 69"/>
          <p:cNvCxnSpPr/>
          <p:nvPr/>
        </p:nvCxnSpPr>
        <p:spPr>
          <a:xfrm>
            <a:off x="2590800" y="1219200"/>
            <a:ext cx="1790700" cy="304800"/>
          </a:xfrm>
          <a:prstGeom prst="bent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167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1619</TotalTime>
  <Words>2263</Words>
  <Application>Microsoft Office PowerPoint</Application>
  <PresentationFormat>On-screen Show (4:3)</PresentationFormat>
  <Paragraphs>331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Waveform</vt:lpstr>
      <vt:lpstr>Behaviour Change</vt:lpstr>
      <vt:lpstr>Overview</vt:lpstr>
      <vt:lpstr>Online behaviour change tools: Systematic review of 85 RCTs </vt:lpstr>
      <vt:lpstr>Three most commonly-used theories</vt:lpstr>
      <vt:lpstr>Transtheoretical Model  (Prochaska, 1977)</vt:lpstr>
      <vt:lpstr>Strengths &amp; weakness of Transtheoretical Model</vt:lpstr>
      <vt:lpstr>Three most commonly-used theories of behaviour change</vt:lpstr>
      <vt:lpstr>Theory of Reasoned Action  </vt:lpstr>
      <vt:lpstr>Theory of Planned Behaviour</vt:lpstr>
      <vt:lpstr>Strengths &amp; Weaknesses of Theory of Reasoned Action/Planned Behaviour</vt:lpstr>
      <vt:lpstr>Three Most Commonly-used Theories</vt:lpstr>
      <vt:lpstr>Social Cognitive Theory (Miller &amp; Dollard 1941, Bandura 1980s)</vt:lpstr>
      <vt:lpstr>Social Cognitive Theory</vt:lpstr>
      <vt:lpstr>Other theories</vt:lpstr>
      <vt:lpstr>Achievement Goal or Goal Orientation (Eisen, Nicholls, Elliott)</vt:lpstr>
      <vt:lpstr>Self Theory or Mindset (Dweck 2006)</vt:lpstr>
      <vt:lpstr>Mindset &amp; Achievement Goals</vt:lpstr>
      <vt:lpstr>Self Theory Applications</vt:lpstr>
      <vt:lpstr>Application to health?</vt:lpstr>
      <vt:lpstr>Self-Determination Theory (Decci &amp; Ryan 1970s)</vt:lpstr>
      <vt:lpstr>Self-Determination Regulation</vt:lpstr>
      <vt:lpstr>Relationship between stages of change &amp; type of motivation</vt:lpstr>
      <vt:lpstr>Balance between internal &amp; external motivators for physical activity may vary across stages</vt:lpstr>
      <vt:lpstr>Motivation may also vary across life stages</vt:lpstr>
      <vt:lpstr>Summary</vt:lpstr>
      <vt:lpstr>Strengths</vt:lpstr>
      <vt:lpstr>Relationship to behaviours (outcomes)</vt:lpstr>
      <vt:lpstr>Nurturing Motivation</vt:lpstr>
      <vt:lpstr>Tactics</vt:lpstr>
      <vt:lpstr>Coming up in Part 2</vt:lpstr>
      <vt:lpstr>Short list of 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Behaviour Change</dc:title>
  <dc:creator>..</dc:creator>
  <cp:lastModifiedBy>..</cp:lastModifiedBy>
  <cp:revision>92</cp:revision>
  <dcterms:created xsi:type="dcterms:W3CDTF">2013-09-23T13:45:43Z</dcterms:created>
  <dcterms:modified xsi:type="dcterms:W3CDTF">2014-10-19T14:49:33Z</dcterms:modified>
</cp:coreProperties>
</file>