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313" r:id="rId3"/>
    <p:sldId id="275" r:id="rId4"/>
    <p:sldId id="314" r:id="rId5"/>
    <p:sldId id="280" r:id="rId6"/>
    <p:sldId id="302" r:id="rId7"/>
    <p:sldId id="301" r:id="rId8"/>
    <p:sldId id="285" r:id="rId9"/>
    <p:sldId id="284" r:id="rId10"/>
    <p:sldId id="287" r:id="rId11"/>
    <p:sldId id="283" r:id="rId12"/>
    <p:sldId id="292" r:id="rId13"/>
    <p:sldId id="286" r:id="rId14"/>
    <p:sldId id="282" r:id="rId15"/>
    <p:sldId id="303" r:id="rId16"/>
    <p:sldId id="304" r:id="rId17"/>
    <p:sldId id="305" r:id="rId18"/>
    <p:sldId id="293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D57174-4C8B-49CB-A23B-790509BBF93A}">
          <p14:sldIdLst>
            <p14:sldId id="256"/>
            <p14:sldId id="313"/>
            <p14:sldId id="275"/>
            <p14:sldId id="314"/>
            <p14:sldId id="280"/>
            <p14:sldId id="302"/>
            <p14:sldId id="301"/>
            <p14:sldId id="285"/>
            <p14:sldId id="284"/>
            <p14:sldId id="287"/>
            <p14:sldId id="283"/>
            <p14:sldId id="292"/>
            <p14:sldId id="286"/>
          </p14:sldIdLst>
        </p14:section>
        <p14:section name="Untitled Section" id="{FDACE23A-EA3E-45B3-B6D4-0A5223B9EBC0}">
          <p14:sldIdLst>
            <p14:sldId id="282"/>
            <p14:sldId id="303"/>
            <p14:sldId id="304"/>
            <p14:sldId id="305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65C7D-A52F-4AEE-AACF-F3DED69722F3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7CA9C-C6A4-4642-A040-26F48C050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D503-0F31-40B5-A7DA-701CE42FCD04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887F-84EC-4723-B78D-70405034D5B4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069D-D19B-4C3E-9272-0DA7D5DF85B3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9F990-0B27-4F4D-A18D-883E3B446B6B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A8A1-BDD7-4232-9F72-E25CB2711A97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02453-186B-44BC-9EAD-1A2ECF4204B9}" type="datetime1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5099-101C-4B30-A149-CB6D01B6AFF9}" type="datetime1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092D-5DDB-4DAC-A98D-3CEE73B8D36B}" type="datetime1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AB11-614D-4E09-97DE-9FBC8014327F}" type="datetime1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9B36-2FF0-478E-8E54-E424AAD80B92}" type="datetime1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33A87-33FD-4638-8AB7-4FB86D200577}" type="datetime1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4804DF-0702-4061-8328-639BCC9D110C}" type="datetime1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D2EFC52-5B7E-46F5-AD9D-59DE77D45A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780108"/>
          </a:xfrm>
        </p:spPr>
        <p:txBody>
          <a:bodyPr/>
          <a:lstStyle/>
          <a:p>
            <a:r>
              <a:rPr lang="en-US" dirty="0" smtClean="0"/>
              <a:t>Behaviour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Past &amp; current theories of how to get people from thinking to doing</a:t>
            </a:r>
          </a:p>
          <a:p>
            <a:endParaRPr lang="en-US" dirty="0"/>
          </a:p>
          <a:p>
            <a:r>
              <a:rPr lang="en-US" dirty="0" smtClean="0"/>
              <a:t>Part </a:t>
            </a:r>
            <a:r>
              <a:rPr lang="en-US" dirty="0" smtClean="0"/>
              <a:t>2 </a:t>
            </a:r>
            <a:r>
              <a:rPr lang="en-US" dirty="0" smtClean="0"/>
              <a:t>of 3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1600" dirty="0" smtClean="0"/>
              <a:t>Corinne Hodgson</a:t>
            </a:r>
          </a:p>
          <a:p>
            <a:r>
              <a:rPr lang="en-US" sz="1600" dirty="0" smtClean="0"/>
              <a:t>Corinne S. Hodgson &amp; Associates Inc.</a:t>
            </a:r>
          </a:p>
          <a:p>
            <a:r>
              <a:rPr lang="en-US" sz="1600" dirty="0" smtClean="0"/>
              <a:t>November, 2013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36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675466"/>
            <a:ext cx="8229599" cy="35729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Action plan should address user’s basic psychological need for</a:t>
            </a:r>
          </a:p>
          <a:p>
            <a:pPr lvl="1"/>
            <a:r>
              <a:rPr lang="en-US" b="1" dirty="0" smtClean="0"/>
              <a:t>Relatedness</a:t>
            </a:r>
          </a:p>
          <a:p>
            <a:pPr lvl="1"/>
            <a:r>
              <a:rPr lang="en-US" b="1" dirty="0" smtClean="0"/>
              <a:t>Autonomy</a:t>
            </a:r>
          </a:p>
          <a:p>
            <a:pPr lvl="1"/>
            <a:r>
              <a:rPr lang="en-US" b="1" dirty="0" smtClean="0"/>
              <a:t>Competence</a:t>
            </a:r>
          </a:p>
          <a:p>
            <a:r>
              <a:rPr lang="en-US" dirty="0" smtClean="0"/>
              <a:t>Note: balance between psychological needs may vary between individuals – everyone is different</a:t>
            </a:r>
          </a:p>
          <a:p>
            <a:r>
              <a:rPr lang="en-US" dirty="0" smtClean="0"/>
              <a:t>Promote integrating behaviour into personal belief system – from “I should” to “I want to because…”</a:t>
            </a:r>
          </a:p>
          <a:p>
            <a:r>
              <a:rPr lang="en-US" dirty="0" smtClean="0"/>
              <a:t>Action plan should include strategies for maintaining self-efficacy &amp; willpower even when faced with challenges &amp; ego depletion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planning (cont.)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362200"/>
            <a:ext cx="8652933" cy="44196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 with intention, promote growth mindset – change is possible.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Promote self-regulation &amp; ability to delay gratification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with the understanding that relapse is likely &amp; normal so you need to develop a plan for when it occurs.  Use cognitive </a:t>
            </a:r>
            <a:r>
              <a:rPr lang="en-US" dirty="0" err="1"/>
              <a:t>behaviourial</a:t>
            </a:r>
            <a:r>
              <a:rPr lang="en-US" dirty="0"/>
              <a:t> theory (CBT) strategies to help people change their perceptions (e.g., relapse is not failure), identify triggers, &amp; develop strategies for avoiding high-risk </a:t>
            </a:r>
            <a:r>
              <a:rPr lang="en-US" dirty="0" smtClean="0"/>
              <a:t>situations.  Use strategies such as self-monitoring, modeling, role playing, and brainstorming – but don’t use a “super achiever” as a model.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Build incrementally on achievable goals (e.g., it is common for people to set unrealistic weight loss goals).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/>
              <a:t>Schwarzer</a:t>
            </a:r>
            <a:r>
              <a:rPr lang="en-US" sz="1600" dirty="0" smtClean="0"/>
              <a:t> &amp; </a:t>
            </a:r>
            <a:r>
              <a:rPr lang="en-US" sz="1600" dirty="0" err="1" smtClean="0"/>
              <a:t>Fushs</a:t>
            </a:r>
            <a:r>
              <a:rPr lang="en-US" sz="1600" dirty="0"/>
              <a:t> </a:t>
            </a:r>
            <a:r>
              <a:rPr lang="en-US" sz="1600" dirty="0" smtClean="0"/>
              <a:t>in </a:t>
            </a:r>
            <a:r>
              <a:rPr lang="en-US" sz="1600" i="1" dirty="0" smtClean="0"/>
              <a:t>Predicting Health Behaviour: Research and Practice with Social Cognition Models</a:t>
            </a:r>
            <a:r>
              <a:rPr lang="en-US" sz="1600" dirty="0" smtClean="0"/>
              <a:t>, Conner &amp; Norman, eds. (1995)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Promote coping self-efficacy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62400" y="6324600"/>
            <a:ext cx="1161826" cy="365125"/>
          </a:xfrm>
        </p:spPr>
        <p:txBody>
          <a:bodyPr/>
          <a:lstStyle/>
          <a:p>
            <a:fld id="{8D2EFC52-5B7E-46F5-AD9D-59DE77D45ACB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00800"/>
            <a:ext cx="2286000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675466"/>
            <a:ext cx="7848599" cy="3649133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Self-regulation theory states personal health management includes skills such as impulse control and being able to delay immediate gratification for long-term gain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Being conscientious in health reflection of larger construct of conscientiousness</a:t>
            </a:r>
          </a:p>
          <a:p>
            <a:r>
              <a:rPr lang="en-US" dirty="0" smtClean="0"/>
              <a:t>Elements of self-regulation:</a:t>
            </a:r>
          </a:p>
          <a:p>
            <a:pPr lvl="1"/>
            <a:r>
              <a:rPr lang="en-US" dirty="0" smtClean="0"/>
              <a:t>Standards (norms) that you want to meet</a:t>
            </a:r>
          </a:p>
          <a:p>
            <a:pPr lvl="1"/>
            <a:r>
              <a:rPr lang="en-US" dirty="0" smtClean="0"/>
              <a:t>Motivation to meet standards</a:t>
            </a:r>
          </a:p>
          <a:p>
            <a:pPr lvl="1"/>
            <a:r>
              <a:rPr lang="en-US" dirty="0" smtClean="0"/>
              <a:t>Monitoring of situations &amp; thoughts that could lead to breaking standards</a:t>
            </a:r>
          </a:p>
          <a:p>
            <a:pPr lvl="1"/>
            <a:r>
              <a:rPr lang="en-US" dirty="0" smtClean="0"/>
              <a:t>Willpower or internal strength to control urges</a:t>
            </a:r>
          </a:p>
          <a:p>
            <a:pPr marL="301943" lvl="1" indent="0">
              <a:buNone/>
            </a:pPr>
            <a:endParaRPr lang="en-US" sz="1500" dirty="0" smtClean="0"/>
          </a:p>
          <a:p>
            <a:pPr marL="301943" lvl="1" indent="0">
              <a:buNone/>
            </a:pPr>
            <a:r>
              <a:rPr lang="en-US" sz="1500" dirty="0" err="1" smtClean="0"/>
              <a:t>Baumeister</a:t>
            </a:r>
            <a:r>
              <a:rPr lang="en-US" sz="1500" dirty="0" smtClean="0"/>
              <a:t> et al. </a:t>
            </a:r>
            <a:r>
              <a:rPr lang="en-US" sz="1500" i="1" dirty="0" smtClean="0"/>
              <a:t>Losing Control: How and Why People Fail at Self-Regulation</a:t>
            </a:r>
            <a:r>
              <a:rPr lang="en-US" sz="1500" dirty="0" smtClean="0"/>
              <a:t> (1994)</a:t>
            </a:r>
            <a:endParaRPr lang="en-US" sz="1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Self-regulation &amp; willpower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00800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2514600"/>
            <a:ext cx="80772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Willpower as a muscle – </a:t>
            </a:r>
            <a:r>
              <a:rPr lang="en-US" dirty="0" err="1" smtClean="0"/>
              <a:t>Beaumeister</a:t>
            </a:r>
            <a:r>
              <a:rPr lang="en-US" dirty="0" smtClean="0"/>
              <a:t> &amp; Tierney</a:t>
            </a:r>
          </a:p>
          <a:p>
            <a:pPr lvl="1"/>
            <a:r>
              <a:rPr lang="en-US" dirty="0" smtClean="0"/>
              <a:t>If you use it, you wear it out &gt;&gt; ego depletion</a:t>
            </a:r>
          </a:p>
          <a:p>
            <a:pPr lvl="1"/>
            <a:r>
              <a:rPr lang="en-US" dirty="0" smtClean="0"/>
              <a:t>But at the same time, you can strengthen it through regular training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Baumeister</a:t>
            </a:r>
            <a:r>
              <a:rPr lang="en-US" sz="1600" dirty="0" smtClean="0"/>
              <a:t> &amp; Tierney. </a:t>
            </a:r>
            <a:r>
              <a:rPr lang="en-US" sz="1600" i="1" dirty="0" smtClean="0"/>
              <a:t>Willpower, Rediscovering the Greatest Human Strength</a:t>
            </a:r>
            <a:r>
              <a:rPr lang="en-US" sz="1600" dirty="0" smtClean="0"/>
              <a:t> (2011)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Willpower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0"/>
            <a:ext cx="8305801" cy="4191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Making changes (esp. dieting) imposes a high decisional burden so is mentally tiring</a:t>
            </a:r>
          </a:p>
          <a:p>
            <a:r>
              <a:rPr lang="en-US" dirty="0" smtClean="0"/>
              <a:t>A variety of factors consume mental energy, makes it harder to concentrate, &amp; leave you more vulnerable to relapses: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Having to pretend or ignore something: “White Bear effect”; trying to pretend you like someone you don’t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Repeated exposure to temptations (same or different)</a:t>
            </a:r>
          </a:p>
          <a:p>
            <a:r>
              <a:rPr lang="en-US" dirty="0" smtClean="0"/>
              <a:t>Physical fatigue – low blood glucose, lack of sleep</a:t>
            </a:r>
          </a:p>
          <a:p>
            <a:r>
              <a:rPr lang="en-US" dirty="0"/>
              <a:t>P</a:t>
            </a:r>
            <a:r>
              <a:rPr lang="en-US" dirty="0" smtClean="0"/>
              <a:t>overty (UBC/Princeton study in </a:t>
            </a:r>
            <a:r>
              <a:rPr lang="en-US" i="1" dirty="0" smtClean="0"/>
              <a:t>Science</a:t>
            </a:r>
            <a:r>
              <a:rPr lang="en-US" dirty="0" smtClean="0"/>
              <a:t>, 2013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Goal-conflict (more)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 Depletion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38600" y="6492875"/>
            <a:ext cx="1161826" cy="365125"/>
          </a:xfrm>
        </p:spPr>
        <p:txBody>
          <a:bodyPr/>
          <a:lstStyle/>
          <a:p>
            <a:fld id="{8D2EFC52-5B7E-46F5-AD9D-59DE77D45ACB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00800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0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75467"/>
            <a:ext cx="8153399" cy="3450696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People have goals in multiple areas of life (health, career, family, social life) – sometimes goals can facilitate one another but other times they can conflict (e.g., dinner out with friends vs. going to gym)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Even negative behaviours may address a variety of needs (e.g., smoking may enhance sense of relatedness with other smokers)</a:t>
            </a:r>
          </a:p>
          <a:p>
            <a:pPr>
              <a:spcAft>
                <a:spcPts val="600"/>
              </a:spcAft>
            </a:pPr>
            <a:r>
              <a:rPr lang="en-US" dirty="0"/>
              <a:t>A short term-goal is typically easier to choose over a long-term goal, particularly if you have a short-term temporal orientation &lt;&lt; Philip </a:t>
            </a:r>
            <a:r>
              <a:rPr lang="en-US" dirty="0" err="1"/>
              <a:t>Zimbardo</a:t>
            </a:r>
            <a:r>
              <a:rPr lang="en-US" dirty="0"/>
              <a:t> </a:t>
            </a:r>
            <a:r>
              <a:rPr lang="en-US" i="1" dirty="0"/>
              <a:t>The Time Paradox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In our </a:t>
            </a:r>
            <a:r>
              <a:rPr lang="en-US" dirty="0" err="1" smtClean="0"/>
              <a:t>obesogenic</a:t>
            </a:r>
            <a:r>
              <a:rPr lang="en-US" dirty="0" smtClean="0"/>
              <a:t> environment, there is lots of negative </a:t>
            </a:r>
            <a:r>
              <a:rPr lang="en-US" dirty="0"/>
              <a:t>goal priming in your environment (e.g., advertising for high-fat foods)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0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514600"/>
            <a:ext cx="8305799" cy="3611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How people experience &amp; handle goal conflict varies with:</a:t>
            </a:r>
          </a:p>
          <a:p>
            <a:pPr lvl="1"/>
            <a:r>
              <a:rPr lang="en-US" b="1" dirty="0" smtClean="0"/>
              <a:t>Personality traits </a:t>
            </a:r>
            <a:r>
              <a:rPr lang="en-US" dirty="0" smtClean="0"/>
              <a:t>(e.g., conscientious people shape environment to avoid temptation, although they may not be any better at resisting temptation)</a:t>
            </a:r>
          </a:p>
          <a:p>
            <a:pPr lvl="1"/>
            <a:r>
              <a:rPr lang="en-US" b="1" dirty="0" smtClean="0"/>
              <a:t>Situational factors </a:t>
            </a:r>
            <a:r>
              <a:rPr lang="en-US" dirty="0" smtClean="0"/>
              <a:t>such as setting or alcohol</a:t>
            </a:r>
          </a:p>
          <a:p>
            <a:pPr lvl="1"/>
            <a:r>
              <a:rPr lang="en-US" b="1" dirty="0" smtClean="0"/>
              <a:t>Interpersonal factors  </a:t>
            </a:r>
            <a:r>
              <a:rPr lang="en-US" dirty="0" smtClean="0"/>
              <a:t>-- people around you can be good or bad models or remind you of social norms</a:t>
            </a:r>
          </a:p>
          <a:p>
            <a:r>
              <a:rPr lang="en-US" dirty="0" smtClean="0"/>
              <a:t>Study found people feel desires all the time and 47% of the time they conflict with some goal, value or motivation</a:t>
            </a:r>
          </a:p>
          <a:p>
            <a:r>
              <a:rPr lang="en-US" dirty="0" smtClean="0"/>
              <a:t>Strong self-regulatory skills &amp; being able to resist desires can decrease giving in to them from 70% to 17%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Hoffman et al </a:t>
            </a:r>
            <a:r>
              <a:rPr lang="en-US" sz="1800" i="1" dirty="0" smtClean="0"/>
              <a:t>J Personality &amp; Social Psychology</a:t>
            </a:r>
            <a:r>
              <a:rPr lang="en-US" sz="1800" dirty="0" smtClean="0"/>
              <a:t> 2012; </a:t>
            </a:r>
            <a:r>
              <a:rPr lang="en-US" sz="1800" dirty="0" err="1" smtClean="0"/>
              <a:t>Bourdreax</a:t>
            </a:r>
            <a:r>
              <a:rPr lang="en-US" sz="1800" dirty="0" smtClean="0"/>
              <a:t> et al </a:t>
            </a:r>
            <a:r>
              <a:rPr lang="en-US" sz="1800" i="1" dirty="0" smtClean="0"/>
              <a:t>Motivation &amp; Emotion</a:t>
            </a:r>
            <a:r>
              <a:rPr lang="en-US" sz="1800" dirty="0" smtClean="0"/>
              <a:t> 2013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Conflict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75466"/>
            <a:ext cx="8458200" cy="364913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11 studies by Dan </a:t>
            </a:r>
            <a:r>
              <a:rPr lang="en-US" dirty="0" err="1" smtClean="0"/>
              <a:t>Bailis</a:t>
            </a:r>
            <a:r>
              <a:rPr lang="en-US" dirty="0" smtClean="0"/>
              <a:t>, University of Manitoba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 studies, subjects were 1) asked to commit to exercising and then 2) primed with either conflict (e.g., academic) or consistent (exercise) goal messaging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Goal conflict increased negative affect (guilt, shame) and decreased positive affect, perceived ability and amount of exercise – when inactivity is due to goal conflict, intentions lead to frustration rather than action</a:t>
            </a:r>
          </a:p>
          <a:p>
            <a:r>
              <a:rPr lang="en-US" dirty="0" smtClean="0"/>
              <a:t>You can reduce goal conflict by:</a:t>
            </a:r>
          </a:p>
          <a:p>
            <a:pPr lvl="1"/>
            <a:r>
              <a:rPr lang="en-US" dirty="0" smtClean="0"/>
              <a:t>Action planning (e.g., scheduling time to exercise)</a:t>
            </a:r>
          </a:p>
          <a:p>
            <a:pPr lvl="1"/>
            <a:r>
              <a:rPr lang="en-US" dirty="0" smtClean="0"/>
              <a:t>Framing messages that stress benefits of exercising </a:t>
            </a:r>
            <a:r>
              <a:rPr lang="en-US" b="1" dirty="0" smtClean="0"/>
              <a:t>and</a:t>
            </a:r>
            <a:r>
              <a:rPr lang="en-US" dirty="0" smtClean="0"/>
              <a:t> costs of not doing it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conflict as barrier to regular physical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7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667000"/>
            <a:ext cx="8001000" cy="345069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Experiments have shown that making even simple changes (sitting up straight, using your left hand) for 2 weeks can build willpower as measured by ability to concentrate on a task or hold hand-grip strength</a:t>
            </a:r>
          </a:p>
          <a:p>
            <a:pPr>
              <a:spcAft>
                <a:spcPts val="600"/>
              </a:spcAft>
            </a:pPr>
            <a:r>
              <a:rPr lang="en-US" dirty="0"/>
              <a:t>Order in one part of life (e.g., </a:t>
            </a:r>
            <a:r>
              <a:rPr lang="en-US" dirty="0" smtClean="0"/>
              <a:t>exercise) </a:t>
            </a:r>
            <a:r>
              <a:rPr lang="en-US" dirty="0"/>
              <a:t>has been shown to affect other areas of life </a:t>
            </a:r>
            <a:r>
              <a:rPr lang="en-US" dirty="0" smtClean="0"/>
              <a:t>(diet or housecleaning)  </a:t>
            </a:r>
            <a:r>
              <a:rPr lang="en-US" dirty="0"/>
              <a:t>- Peter Walsh, </a:t>
            </a:r>
            <a:r>
              <a:rPr lang="en-US" i="1" dirty="0"/>
              <a:t>Does This Clutter Make My Butt Look Fat? </a:t>
            </a:r>
            <a:r>
              <a:rPr lang="en-US" dirty="0"/>
              <a:t>(2008)</a:t>
            </a:r>
          </a:p>
          <a:p>
            <a:pPr>
              <a:spcAft>
                <a:spcPts val="600"/>
              </a:spcAft>
            </a:pPr>
            <a:r>
              <a:rPr lang="en-US" dirty="0"/>
              <a:t>Adequate sleep and keeping blood glucose in healthy range can help to shore up willpower</a:t>
            </a:r>
          </a:p>
          <a:p>
            <a:r>
              <a:rPr lang="en-US" dirty="0"/>
              <a:t>“Public information has more impact than private information” – mirrors, self-monitoring &amp; knowing that you are being watched increases self-regulation/willpower &lt;&lt; Quantified Self movement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ego depletion &amp; building your willpower muscle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514600"/>
            <a:ext cx="7924800" cy="40386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Experiments have shown that even those who are ego-depleted can get a “second wind”</a:t>
            </a:r>
          </a:p>
          <a:p>
            <a:r>
              <a:rPr lang="en-US" dirty="0" smtClean="0"/>
              <a:t>Decision-making involves analysis of prospect for pain or pleasure by two neural systems:</a:t>
            </a:r>
          </a:p>
          <a:p>
            <a:pPr lvl="1"/>
            <a:r>
              <a:rPr lang="en-US" dirty="0" smtClean="0"/>
              <a:t>Reactive system for immediate prospects (amygdala)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Reflective system for future prospects (prefrontal cortex)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Ego-depletion may represent our own perception of our limits – signals from the amygdala hijack goal-driven cognitive resources needed for reflective system</a:t>
            </a:r>
          </a:p>
          <a:p>
            <a:r>
              <a:rPr lang="en-US" dirty="0" smtClean="0"/>
              <a:t>Exercises to “build” willpower may actually reinforce reflective neural pathways that allow reflective system to resist reactive system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 err="1" smtClean="0"/>
              <a:t>McGonigal</a:t>
            </a:r>
            <a:r>
              <a:rPr lang="en-US" sz="1400" dirty="0" smtClean="0"/>
              <a:t> </a:t>
            </a:r>
            <a:r>
              <a:rPr lang="en-US" sz="1400" i="1" dirty="0"/>
              <a:t>The Willpower Instinct </a:t>
            </a:r>
            <a:r>
              <a:rPr lang="en-US" sz="1400" dirty="0"/>
              <a:t>(2012</a:t>
            </a:r>
            <a:r>
              <a:rPr lang="en-US" sz="1400" dirty="0" smtClean="0"/>
              <a:t>); Noel et al. </a:t>
            </a:r>
            <a:r>
              <a:rPr lang="en-US" sz="1400" i="1" dirty="0" smtClean="0"/>
              <a:t>Psychiatry (</a:t>
            </a:r>
            <a:r>
              <a:rPr lang="en-US" sz="1400" i="1" dirty="0" err="1"/>
              <a:t>E</a:t>
            </a:r>
            <a:r>
              <a:rPr lang="en-US" sz="1400" i="1" dirty="0" err="1" smtClean="0"/>
              <a:t>dgmonet</a:t>
            </a:r>
            <a:r>
              <a:rPr lang="en-US" sz="1400" i="1" dirty="0" smtClean="0"/>
              <a:t>)</a:t>
            </a:r>
            <a:r>
              <a:rPr lang="en-US" sz="1400" dirty="0" smtClean="0"/>
              <a:t> 2006;3(5):30-41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 .. Is willpower a muscle or a neural signal?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 1</a:t>
            </a:r>
          </a:p>
          <a:p>
            <a:pPr lvl="1"/>
            <a:r>
              <a:rPr lang="en-US" dirty="0" smtClean="0"/>
              <a:t>Traditional theories such as </a:t>
            </a:r>
            <a:r>
              <a:rPr lang="en-US" dirty="0" err="1" smtClean="0"/>
              <a:t>Transtheoretical</a:t>
            </a:r>
            <a:r>
              <a:rPr lang="en-US" dirty="0" smtClean="0"/>
              <a:t> Model, Model of Reasoned Action/Planned Behaviour, and Social Cognitive Theory</a:t>
            </a:r>
          </a:p>
          <a:p>
            <a:pPr lvl="1"/>
            <a:r>
              <a:rPr lang="en-US" dirty="0" smtClean="0"/>
              <a:t>Opportunities from other areas of psychology: achievement theory, self theory, and self-determination theory</a:t>
            </a:r>
          </a:p>
          <a:p>
            <a:r>
              <a:rPr lang="en-US" b="1" dirty="0" smtClean="0"/>
              <a:t>Part 2: Health Action Process Approach and Self-Regulation</a:t>
            </a:r>
          </a:p>
          <a:p>
            <a:r>
              <a:rPr lang="en-US" dirty="0" smtClean="0"/>
              <a:t>Part 3: New models from interactive health (</a:t>
            </a:r>
            <a:r>
              <a:rPr lang="en-US" dirty="0" err="1" smtClean="0"/>
              <a:t>Fogg</a:t>
            </a:r>
            <a:r>
              <a:rPr lang="en-US" dirty="0" smtClean="0"/>
              <a:t>, </a:t>
            </a:r>
            <a:r>
              <a:rPr lang="en-US" dirty="0" err="1" smtClean="0"/>
              <a:t>Eyal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4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733799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There are 2 phases:</a:t>
            </a:r>
          </a:p>
          <a:p>
            <a:r>
              <a:rPr lang="en-US" b="1" dirty="0" smtClean="0"/>
              <a:t>Motivational </a:t>
            </a:r>
            <a:r>
              <a:rPr lang="en-US" dirty="0" smtClean="0"/>
              <a:t>– development of intention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b="1" dirty="0" smtClean="0"/>
              <a:t>Volitional </a:t>
            </a:r>
            <a:r>
              <a:rPr lang="en-US" dirty="0" smtClean="0"/>
              <a:t>– moving from intention to behaviour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Action Process Approach (</a:t>
            </a:r>
            <a:r>
              <a:rPr lang="en-US" dirty="0" err="1" smtClean="0"/>
              <a:t>Schwarzer</a:t>
            </a:r>
            <a:r>
              <a:rPr lang="en-US" dirty="0" smtClean="0"/>
              <a:t>, 2008)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4</a:t>
            </a:fld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228600" y="4267200"/>
            <a:ext cx="171156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2287819" y="2380564"/>
            <a:ext cx="12192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6" name="Rounded Rectangle 55"/>
          <p:cNvSpPr/>
          <p:nvPr/>
        </p:nvSpPr>
        <p:spPr>
          <a:xfrm>
            <a:off x="76200" y="2514600"/>
            <a:ext cx="171156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7" name="Rounded Rectangle 56"/>
          <p:cNvSpPr/>
          <p:nvPr/>
        </p:nvSpPr>
        <p:spPr>
          <a:xfrm>
            <a:off x="457200" y="762000"/>
            <a:ext cx="171156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3997569" y="1937238"/>
            <a:ext cx="1219200" cy="20691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9" name="Rectangle 58"/>
          <p:cNvSpPr/>
          <p:nvPr/>
        </p:nvSpPr>
        <p:spPr>
          <a:xfrm>
            <a:off x="5701602" y="2198914"/>
            <a:ext cx="2438400" cy="12836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0" name="Rounded Rectangle 59"/>
          <p:cNvSpPr/>
          <p:nvPr/>
        </p:nvSpPr>
        <p:spPr>
          <a:xfrm>
            <a:off x="2883877" y="4648200"/>
            <a:ext cx="5334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1" name="Rounded Rectangle 60"/>
          <p:cNvSpPr/>
          <p:nvPr/>
        </p:nvSpPr>
        <p:spPr>
          <a:xfrm>
            <a:off x="3505200" y="457200"/>
            <a:ext cx="171156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2" name="Rounded Rectangle 61"/>
          <p:cNvSpPr/>
          <p:nvPr/>
        </p:nvSpPr>
        <p:spPr>
          <a:xfrm>
            <a:off x="6065017" y="457200"/>
            <a:ext cx="171156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3" name="TextBox 62"/>
          <p:cNvSpPr txBox="1"/>
          <p:nvPr/>
        </p:nvSpPr>
        <p:spPr>
          <a:xfrm>
            <a:off x="616226" y="880068"/>
            <a:ext cx="1332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Task </a:t>
            </a:r>
          </a:p>
          <a:p>
            <a:pPr algn="ctr"/>
            <a:r>
              <a:rPr lang="en-US" b="1" dirty="0" smtClean="0"/>
              <a:t>Self-Efficacy</a:t>
            </a:r>
            <a:endParaRPr 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26019" y="2648633"/>
            <a:ext cx="141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Outcome</a:t>
            </a:r>
          </a:p>
          <a:p>
            <a:pPr algn="ctr"/>
            <a:r>
              <a:rPr lang="en-US" b="1" dirty="0" smtClean="0"/>
              <a:t>Expectancies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0103" y="4382869"/>
            <a:ext cx="1215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Risk</a:t>
            </a:r>
          </a:p>
          <a:p>
            <a:pPr algn="ctr"/>
            <a:r>
              <a:rPr lang="en-US" b="1" dirty="0" smtClean="0"/>
              <a:t>Perception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39536" y="591234"/>
            <a:ext cx="1442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Maintenance</a:t>
            </a:r>
          </a:p>
          <a:p>
            <a:pPr algn="ctr"/>
            <a:r>
              <a:rPr lang="en-US" b="1" dirty="0" smtClean="0"/>
              <a:t>Self-Efficacy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254369" y="591234"/>
            <a:ext cx="1332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Recovery</a:t>
            </a:r>
          </a:p>
          <a:p>
            <a:pPr algn="ctr"/>
            <a:r>
              <a:rPr lang="en-US" b="1" dirty="0" smtClean="0"/>
              <a:t>Self-Efficacy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2268080" y="2572434"/>
            <a:ext cx="125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INTENTION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068371" y="2002301"/>
            <a:ext cx="101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Action</a:t>
            </a:r>
          </a:p>
          <a:p>
            <a:pPr algn="ctr"/>
            <a:r>
              <a:rPr lang="en-US" b="1" dirty="0" smtClean="0"/>
              <a:t>Planning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68371" y="3294964"/>
            <a:ext cx="101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Coping</a:t>
            </a:r>
          </a:p>
          <a:p>
            <a:pPr algn="ctr"/>
            <a:r>
              <a:rPr lang="en-US" b="1" dirty="0" smtClean="0"/>
              <a:t>Planning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270106" y="4844534"/>
            <a:ext cx="4730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Barriers &amp; Resources (e.g., Social Support)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52811" y="2267802"/>
            <a:ext cx="193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Action Control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91708" y="3094166"/>
            <a:ext cx="92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ACTION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534400" y="1937238"/>
            <a:ext cx="492443" cy="20691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000" b="1" dirty="0" smtClean="0"/>
              <a:t>Disengagement</a:t>
            </a:r>
            <a:endParaRPr lang="en-US" sz="20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614657" y="5933441"/>
            <a:ext cx="1636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PREINTENDERS</a:t>
            </a:r>
            <a:endParaRPr lang="en-US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3719530" y="5933441"/>
            <a:ext cx="2282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INTENDERS</a:t>
            </a:r>
          </a:p>
          <a:p>
            <a:pPr algn="ctr"/>
            <a:r>
              <a:rPr lang="en-US" b="1" i="1" dirty="0" smtClean="0"/>
              <a:t>The Motivation Phase</a:t>
            </a:r>
            <a:endParaRPr lang="en-US" b="1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6564661" y="5933441"/>
            <a:ext cx="2129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ACTORS</a:t>
            </a:r>
          </a:p>
          <a:p>
            <a:pPr algn="ctr"/>
            <a:r>
              <a:rPr lang="en-US" b="1" i="1" dirty="0" smtClean="0"/>
              <a:t>The Volitional Phase</a:t>
            </a:r>
            <a:endParaRPr lang="en-US" b="1" i="1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057400" y="1676400"/>
            <a:ext cx="826477" cy="5914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168769" y="1371600"/>
            <a:ext cx="1717431" cy="5656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575080" y="1371600"/>
            <a:ext cx="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607169" y="1371600"/>
            <a:ext cx="1364901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2" idx="2"/>
            <a:endCxn id="59" idx="0"/>
          </p:cNvCxnSpPr>
          <p:nvPr/>
        </p:nvCxnSpPr>
        <p:spPr>
          <a:xfrm>
            <a:off x="6920802" y="1371600"/>
            <a:ext cx="0" cy="827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56" idx="3"/>
          </p:cNvCxnSpPr>
          <p:nvPr/>
        </p:nvCxnSpPr>
        <p:spPr>
          <a:xfrm>
            <a:off x="1787769" y="2971800"/>
            <a:ext cx="50005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1940169" y="3294964"/>
            <a:ext cx="726831" cy="108790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ight Arrow 84"/>
          <p:cNvSpPr/>
          <p:nvPr/>
        </p:nvSpPr>
        <p:spPr>
          <a:xfrm>
            <a:off x="3515539" y="2757100"/>
            <a:ext cx="482030" cy="80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6" name="Right Arrow 85"/>
          <p:cNvSpPr/>
          <p:nvPr/>
        </p:nvSpPr>
        <p:spPr>
          <a:xfrm>
            <a:off x="5243563" y="2757100"/>
            <a:ext cx="418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87" name="Straight Connector 86"/>
          <p:cNvCxnSpPr/>
          <p:nvPr/>
        </p:nvCxnSpPr>
        <p:spPr>
          <a:xfrm>
            <a:off x="4077989" y="2797432"/>
            <a:ext cx="99418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Down Arrow 87"/>
          <p:cNvSpPr/>
          <p:nvPr/>
        </p:nvSpPr>
        <p:spPr>
          <a:xfrm>
            <a:off x="7239000" y="2637134"/>
            <a:ext cx="45719" cy="457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9" name="Up Arrow 88"/>
          <p:cNvSpPr/>
          <p:nvPr/>
        </p:nvSpPr>
        <p:spPr>
          <a:xfrm>
            <a:off x="6705600" y="2637134"/>
            <a:ext cx="45719" cy="457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0" name="Right Arrow 89"/>
          <p:cNvSpPr/>
          <p:nvPr/>
        </p:nvSpPr>
        <p:spPr>
          <a:xfrm>
            <a:off x="8149949" y="2706859"/>
            <a:ext cx="418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1" name="Up Arrow 90"/>
          <p:cNvSpPr/>
          <p:nvPr/>
        </p:nvSpPr>
        <p:spPr>
          <a:xfrm>
            <a:off x="3270106" y="3463498"/>
            <a:ext cx="45719" cy="11478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2" name="Up Arrow 91"/>
          <p:cNvSpPr/>
          <p:nvPr/>
        </p:nvSpPr>
        <p:spPr>
          <a:xfrm>
            <a:off x="4815309" y="4154353"/>
            <a:ext cx="45719" cy="457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3" name="Up Arrow 92"/>
          <p:cNvSpPr/>
          <p:nvPr/>
        </p:nvSpPr>
        <p:spPr>
          <a:xfrm>
            <a:off x="6920801" y="3733799"/>
            <a:ext cx="45719" cy="8775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0408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2675467"/>
            <a:ext cx="8305800" cy="3450696"/>
          </a:xfrm>
        </p:spPr>
        <p:txBody>
          <a:bodyPr/>
          <a:lstStyle/>
          <a:p>
            <a:r>
              <a:rPr lang="en-US" dirty="0" smtClean="0"/>
              <a:t>Paint a positive picture of benefits so expectancies are high</a:t>
            </a:r>
          </a:p>
          <a:p>
            <a:r>
              <a:rPr lang="en-US" dirty="0" smtClean="0"/>
              <a:t>To be effective, expectancies shouldn’t conflict with personal or societal norms </a:t>
            </a:r>
          </a:p>
          <a:p>
            <a:r>
              <a:rPr lang="en-US" dirty="0" smtClean="0"/>
              <a:t>Support feelings of self-efficacy (“I can do that!”)</a:t>
            </a:r>
          </a:p>
          <a:p>
            <a:r>
              <a:rPr lang="en-US" dirty="0" smtClean="0"/>
              <a:t>Risk messaging (i.e., need for prevention) may contribute but research suggest approach goals may be more effective than avoidance goals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Intentional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3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86000"/>
            <a:ext cx="7823200" cy="3840163"/>
          </a:xfrm>
        </p:spPr>
        <p:txBody>
          <a:bodyPr/>
          <a:lstStyle/>
          <a:p>
            <a:r>
              <a:rPr lang="en-US" dirty="0" smtClean="0"/>
              <a:t>Volitional phase consists of different </a:t>
            </a:r>
            <a:r>
              <a:rPr lang="en-US" dirty="0" smtClean="0"/>
              <a:t>groups </a:t>
            </a:r>
            <a:r>
              <a:rPr lang="en-US" dirty="0" smtClean="0"/>
              <a:t>of people:</a:t>
            </a:r>
          </a:p>
          <a:p>
            <a:pPr lvl="1"/>
            <a:r>
              <a:rPr lang="en-US" dirty="0" smtClean="0"/>
              <a:t>Those who intend to change but haven’t started yet</a:t>
            </a:r>
          </a:p>
          <a:p>
            <a:pPr lvl="2"/>
            <a:r>
              <a:rPr lang="en-US" dirty="0" smtClean="0"/>
              <a:t>Motivated to change but don’t act because they lack skills to get started</a:t>
            </a:r>
          </a:p>
          <a:p>
            <a:pPr lvl="2"/>
            <a:r>
              <a:rPr lang="en-US" dirty="0" smtClean="0"/>
              <a:t>Key strategy to help them is action planning</a:t>
            </a:r>
          </a:p>
          <a:p>
            <a:pPr lvl="1"/>
            <a:r>
              <a:rPr lang="en-US" dirty="0" smtClean="0"/>
              <a:t>Those who have translated intentions into action</a:t>
            </a:r>
          </a:p>
          <a:p>
            <a:pPr lvl="2"/>
            <a:r>
              <a:rPr lang="en-US" dirty="0" smtClean="0"/>
              <a:t>Face two key challenges: </a:t>
            </a:r>
          </a:p>
          <a:p>
            <a:pPr lvl="3"/>
            <a:r>
              <a:rPr lang="en-US" dirty="0" smtClean="0"/>
              <a:t>Coping – need to plan how to anticipate &amp; dealt with barriers </a:t>
            </a:r>
          </a:p>
          <a:p>
            <a:pPr lvl="3"/>
            <a:r>
              <a:rPr lang="en-US" dirty="0" smtClean="0"/>
              <a:t>Recovering  -- how to get back on track after relapse/failure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Volitional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5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4114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Action </a:t>
            </a:r>
            <a:r>
              <a:rPr lang="en-US" b="1" dirty="0" smtClean="0"/>
              <a:t>planning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proximal predictor of </a:t>
            </a:r>
            <a:r>
              <a:rPr lang="en-US" dirty="0" smtClean="0"/>
              <a:t>behaviour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nvolves </a:t>
            </a:r>
            <a:r>
              <a:rPr lang="en-US" dirty="0"/>
              <a:t>developing a precise mental representation of when, where and </a:t>
            </a:r>
            <a:r>
              <a:rPr lang="en-US" dirty="0" smtClean="0"/>
              <a:t>how</a:t>
            </a:r>
          </a:p>
          <a:p>
            <a:r>
              <a:rPr lang="en-US" b="1" dirty="0" smtClean="0"/>
              <a:t>Self-efficacy</a:t>
            </a:r>
          </a:p>
          <a:p>
            <a:pPr lvl="1"/>
            <a:r>
              <a:rPr lang="en-US" dirty="0" smtClean="0"/>
              <a:t>Confidence that you can cope</a:t>
            </a:r>
          </a:p>
          <a:p>
            <a:pPr lvl="1"/>
            <a:r>
              <a:rPr lang="en-US" dirty="0" smtClean="0"/>
              <a:t>Confidence that you can recover from set-backs  </a:t>
            </a:r>
            <a:endParaRPr lang="en-US" dirty="0"/>
          </a:p>
          <a:p>
            <a:r>
              <a:rPr lang="en-US" b="1" dirty="0"/>
              <a:t>Action control or </a:t>
            </a:r>
            <a:r>
              <a:rPr lang="en-US" b="1" dirty="0" smtClean="0"/>
              <a:t>self-regulation</a:t>
            </a:r>
          </a:p>
          <a:p>
            <a:pPr lvl="1"/>
            <a:r>
              <a:rPr lang="en-US" dirty="0" smtClean="0"/>
              <a:t>Ability to control your behaviour (e.g., delay gratification &amp; stick to intentions)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involve self-monitoring, automaticity &amp; willingness to make </a:t>
            </a:r>
            <a:r>
              <a:rPr lang="en-US" dirty="0" smtClean="0"/>
              <a:t>effort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/>
              <a:t>Sniehotta</a:t>
            </a:r>
            <a:r>
              <a:rPr lang="en-US" sz="1600" dirty="0" smtClean="0"/>
              <a:t> </a:t>
            </a:r>
            <a:r>
              <a:rPr lang="en-US" sz="1600" dirty="0" err="1"/>
              <a:t>ff</a:t>
            </a:r>
            <a:r>
              <a:rPr lang="en-US" sz="1600" dirty="0"/>
              <a:t> et al. </a:t>
            </a:r>
            <a:r>
              <a:rPr lang="en-US" sz="1600" i="1" dirty="0"/>
              <a:t>Psychology &amp; Health </a:t>
            </a:r>
            <a:r>
              <a:rPr lang="en-US" sz="1600" dirty="0"/>
              <a:t>2005;10:143-60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19800" y="6492875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 smtClean="0"/>
              <a:t>volitional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534399" cy="4038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Promote growth mindset – you’re not stuck with the way you are but have the capacity to change.  Help users to challenge negative assumptions about their ability to change.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Explain rationale for &amp; benefits (expectancies) of change.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osition change as the desirable or societal default. 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US" sz="1800" dirty="0" err="1" smtClean="0"/>
              <a:t>Jeni</a:t>
            </a:r>
            <a:r>
              <a:rPr lang="en-US" sz="1800" dirty="0" smtClean="0"/>
              <a:t> </a:t>
            </a:r>
            <a:r>
              <a:rPr lang="en-US" sz="1800" dirty="0" smtClean="0"/>
              <a:t>Cross – </a:t>
            </a:r>
            <a:r>
              <a:rPr lang="en-US" sz="1800" i="1" dirty="0" smtClean="0"/>
              <a:t>Three Myths of Behavior Change – What You Think You Know That You Don’t</a:t>
            </a:r>
            <a:r>
              <a:rPr lang="en-US" sz="1800" dirty="0" smtClean="0"/>
              <a:t>  TED Talk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Promoting “optimistic self-beliefs</a:t>
            </a:r>
            <a:r>
              <a:rPr lang="en-US" dirty="0"/>
              <a:t>”</a:t>
            </a:r>
            <a:br>
              <a:rPr lang="en-US" dirty="0"/>
            </a:br>
            <a:r>
              <a:rPr lang="en-US" dirty="0" smtClean="0"/>
              <a:t>(action/task </a:t>
            </a:r>
            <a:r>
              <a:rPr lang="en-US" dirty="0"/>
              <a:t>self-efficacy)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38600" y="6457315"/>
            <a:ext cx="1161826" cy="365125"/>
          </a:xfrm>
        </p:spPr>
        <p:txBody>
          <a:bodyPr/>
          <a:lstStyle/>
          <a:p>
            <a:fld id="{8D2EFC52-5B7E-46F5-AD9D-59DE77D45ACB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72555"/>
            <a:ext cx="3786691" cy="365125"/>
          </a:xfrm>
        </p:spPr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675466"/>
            <a:ext cx="8153399" cy="387773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People need choice so they feel they have control (autonomy) </a:t>
            </a:r>
          </a:p>
          <a:p>
            <a:pPr marL="0" indent="0">
              <a:buNone/>
            </a:pPr>
            <a:r>
              <a:rPr lang="en-US" dirty="0" smtClean="0"/>
              <a:t>BUT</a:t>
            </a:r>
          </a:p>
          <a:p>
            <a:r>
              <a:rPr lang="en-US" dirty="0" smtClean="0"/>
              <a:t>Too much choice can be detrimental:</a:t>
            </a:r>
          </a:p>
          <a:p>
            <a:pPr lvl="1"/>
            <a:r>
              <a:rPr lang="en-US" dirty="0" smtClean="0"/>
              <a:t>Analysis paralysis as people try to compare opportunity costs of acting/not acting or between different options</a:t>
            </a:r>
          </a:p>
          <a:p>
            <a:pPr lvl="1"/>
            <a:r>
              <a:rPr lang="en-US" dirty="0" smtClean="0"/>
              <a:t>Buyer’s remorse or fear of buyer’s remorse: no choice can ever meet high expectations</a:t>
            </a:r>
          </a:p>
          <a:p>
            <a:pPr lvl="1"/>
            <a:r>
              <a:rPr lang="en-US" dirty="0" smtClean="0"/>
              <a:t>Self-blame (“I made a mistake; made wrong choice.”)</a:t>
            </a:r>
            <a:endParaRPr lang="en-US" dirty="0"/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1500" dirty="0" smtClean="0"/>
              <a:t>				Barry Schwartz, </a:t>
            </a:r>
            <a:r>
              <a:rPr lang="en-US" sz="1500" i="1" dirty="0" smtClean="0"/>
              <a:t>The Paradox of Choice, Why More is Less</a:t>
            </a:r>
            <a:endParaRPr lang="en-US" sz="1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action planning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FC52-5B7E-46F5-AD9D-59DE77D45ACB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CSH Associates  - From thinking to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1630</TotalTime>
  <Words>1697</Words>
  <Application>Microsoft Office PowerPoint</Application>
  <PresentationFormat>On-screen Show (4:3)</PresentationFormat>
  <Paragraphs>199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Behaviour Change</vt:lpstr>
      <vt:lpstr>Overview</vt:lpstr>
      <vt:lpstr>Health Action Process Approach (Schwarzer, 2008)</vt:lpstr>
      <vt:lpstr>PowerPoint Presentation</vt:lpstr>
      <vt:lpstr>Step 1: Intentional</vt:lpstr>
      <vt:lpstr>Step 2: Volitional</vt:lpstr>
      <vt:lpstr>Key volitional factors</vt:lpstr>
      <vt:lpstr>Promoting “optimistic self-beliefs” (action/task self-efficacy)</vt:lpstr>
      <vt:lpstr>Support action planning</vt:lpstr>
      <vt:lpstr>Action planning (cont.)</vt:lpstr>
      <vt:lpstr>Promote coping self-efficacy</vt:lpstr>
      <vt:lpstr>Self-regulation &amp; willpower</vt:lpstr>
      <vt:lpstr>Willpower</vt:lpstr>
      <vt:lpstr>Ego Depletion </vt:lpstr>
      <vt:lpstr>Goal Conflict</vt:lpstr>
      <vt:lpstr>Goal Conflict (2)</vt:lpstr>
      <vt:lpstr>Goal conflict as barrier to regular physical activity</vt:lpstr>
      <vt:lpstr>Reducing ego depletion &amp; building your willpower muscle</vt:lpstr>
      <vt:lpstr>But .. Is willpower a muscle or a neural signal?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Behaviour Change</dc:title>
  <dc:creator>..</dc:creator>
  <cp:lastModifiedBy>..</cp:lastModifiedBy>
  <cp:revision>95</cp:revision>
  <dcterms:created xsi:type="dcterms:W3CDTF">2013-09-23T13:45:43Z</dcterms:created>
  <dcterms:modified xsi:type="dcterms:W3CDTF">2014-10-24T20:42:50Z</dcterms:modified>
</cp:coreProperties>
</file>